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2"/>
  </p:notesMasterIdLst>
  <p:sldIdLst>
    <p:sldId id="256" r:id="rId2"/>
    <p:sldId id="287" r:id="rId3"/>
    <p:sldId id="258" r:id="rId4"/>
    <p:sldId id="257" r:id="rId5"/>
    <p:sldId id="259" r:id="rId6"/>
    <p:sldId id="269" r:id="rId7"/>
    <p:sldId id="271" r:id="rId8"/>
    <p:sldId id="260" r:id="rId9"/>
    <p:sldId id="265" r:id="rId10"/>
    <p:sldId id="266" r:id="rId11"/>
    <p:sldId id="261" r:id="rId12"/>
    <p:sldId id="267" r:id="rId13"/>
    <p:sldId id="268" r:id="rId14"/>
    <p:sldId id="273" r:id="rId15"/>
    <p:sldId id="272" r:id="rId16"/>
    <p:sldId id="274" r:id="rId17"/>
    <p:sldId id="292" r:id="rId18"/>
    <p:sldId id="289" r:id="rId19"/>
    <p:sldId id="277" r:id="rId20"/>
    <p:sldId id="288" r:id="rId21"/>
    <p:sldId id="278" r:id="rId22"/>
    <p:sldId id="281" r:id="rId23"/>
    <p:sldId id="293" r:id="rId24"/>
    <p:sldId id="280" r:id="rId25"/>
    <p:sldId id="282" r:id="rId26"/>
    <p:sldId id="284" r:id="rId27"/>
    <p:sldId id="283" r:id="rId28"/>
    <p:sldId id="285" r:id="rId29"/>
    <p:sldId id="286"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Friedrichsen" initials="AF" lastIdx="14" clrIdx="0">
    <p:extLst>
      <p:ext uri="{19B8F6BF-5375-455C-9EA6-DF929625EA0E}">
        <p15:presenceInfo xmlns:p15="http://schemas.microsoft.com/office/powerpoint/2012/main" userId="66e140af446eeb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FC4F"/>
    <a:srgbClr val="825787"/>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568" autoAdjust="0"/>
  </p:normalViewPr>
  <p:slideViewPr>
    <p:cSldViewPr snapToGrid="0">
      <p:cViewPr varScale="1">
        <p:scale>
          <a:sx n="72" d="100"/>
          <a:sy n="72" d="100"/>
        </p:scale>
        <p:origin x="102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4T15:50:42.283" idx="8">
    <p:pos x="299" y="3200"/>
    <p:text>This is an only average coefficient when compared to higher coefficients of 1.8 or 1.9. This coefficient tells how many 2058 photons are output per 1 photon input. So around 60% of the time when N3 decays to N2, a nearby Tm atom is excited to the N2 state.</p:text>
    <p:extLst>
      <p:ext uri="{C676402C-5697-4E1C-873F-D02D1690AC5C}">
        <p15:threadingInfo xmlns:p15="http://schemas.microsoft.com/office/powerpoint/2012/main" timeZoneBias="300"/>
      </p:ext>
    </p:extLst>
  </p:cm>
  <p:cm authorId="1" dt="2021-04-04T16:08:27.916" idx="9">
    <p:pos x="219" y="1281"/>
    <p:text>The cross relaxation coefficient. This can be improved or worsened by the addition or subtraction to the level of Thulium concentration within the fiber.</p:text>
    <p:extLst>
      <p:ext uri="{C676402C-5697-4E1C-873F-D02D1690AC5C}">
        <p15:threadingInfo xmlns:p15="http://schemas.microsoft.com/office/powerpoint/2012/main" timeZoneBias="300"/>
      </p:ext>
    </p:extLst>
  </p:cm>
  <p:cm authorId="1" dt="2021-04-05T00:11:18.649" idx="12">
    <p:pos x="222" y="2016"/>
    <p:text>The slope efficiency is drastically improved when implementing CR. Threshold power (next slide) can also be reduced from CR since more 2058 photons will be emitted through CR.</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5T00:54:02.156" idx="14">
    <p:pos x="5947" y="3021"/>
    <p:text>Pictured to the right are 2 fiber cables with a guard surrounding the actual fibers on the end. You can assess from the photo that any volume of actual fiber will be very small in the range of 𝜇𝑚.</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B193C-FA1C-4175-ACE2-6BF20D74AE0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8F4B349-834F-44B3-B674-34FD23BB9CCC}">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An Issue Presented in</a:t>
          </a:r>
        </a:p>
        <a:p>
          <a:pPr>
            <a:lnSpc>
              <a:spcPct val="100000"/>
            </a:lnSpc>
          </a:pPr>
          <a:r>
            <a:rPr lang="en-US" sz="2000" dirty="0">
              <a:latin typeface="Times New Roman" panose="02020603050405020304" pitchFamily="18" charset="0"/>
              <a:cs typeface="Times New Roman" panose="02020603050405020304" pitchFamily="18" charset="0"/>
            </a:rPr>
            <a:t> Ronnie’s Dissertation</a:t>
          </a:r>
        </a:p>
      </dgm:t>
    </dgm:pt>
    <dgm:pt modelId="{FD057B82-6D12-4013-BD72-C5C9FD1A0326}" type="parTrans" cxnId="{6EC0F45A-604E-4878-9B21-46A7B1AC85AE}">
      <dgm:prSet/>
      <dgm:spPr/>
      <dgm:t>
        <a:bodyPr/>
        <a:lstStyle/>
        <a:p>
          <a:endParaRPr lang="en-US"/>
        </a:p>
      </dgm:t>
    </dgm:pt>
    <dgm:pt modelId="{5E2D47B6-5768-4BFC-9759-E9BCD3A081FD}" type="sibTrans" cxnId="{6EC0F45A-604E-4878-9B21-46A7B1AC85AE}">
      <dgm:prSet/>
      <dgm:spPr/>
      <dgm:t>
        <a:bodyPr/>
        <a:lstStyle/>
        <a:p>
          <a:endParaRPr lang="en-US"/>
        </a:p>
      </dgm:t>
    </dgm:pt>
    <dgm:pt modelId="{4027382C-D658-4911-9CDF-F3C107BFA2F2}">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Suspect of The Issue &amp;</a:t>
          </a:r>
        </a:p>
        <a:p>
          <a:pPr>
            <a:lnSpc>
              <a:spcPct val="100000"/>
            </a:lnSpc>
          </a:pPr>
          <a:r>
            <a:rPr lang="en-US" sz="2000" dirty="0">
              <a:latin typeface="Times New Roman" panose="02020603050405020304" pitchFamily="18" charset="0"/>
              <a:cs typeface="Times New Roman" panose="02020603050405020304" pitchFamily="18" charset="0"/>
            </a:rPr>
            <a:t>Setbacks Throughout </a:t>
          </a:r>
        </a:p>
        <a:p>
          <a:pPr>
            <a:lnSpc>
              <a:spcPct val="100000"/>
            </a:lnSpc>
          </a:pPr>
          <a:r>
            <a:rPr lang="en-US" sz="2000" dirty="0">
              <a:latin typeface="Times New Roman" panose="02020603050405020304" pitchFamily="18" charset="0"/>
              <a:cs typeface="Times New Roman" panose="02020603050405020304" pitchFamily="18" charset="0"/>
            </a:rPr>
            <a:t>The Year</a:t>
          </a:r>
        </a:p>
      </dgm:t>
    </dgm:pt>
    <dgm:pt modelId="{61779313-4D0F-4458-AF0C-46F3E5A223B8}" type="parTrans" cxnId="{9DFF4C06-FBEF-4A45-AD8E-5E2C48BB6916}">
      <dgm:prSet/>
      <dgm:spPr/>
      <dgm:t>
        <a:bodyPr/>
        <a:lstStyle/>
        <a:p>
          <a:endParaRPr lang="en-US"/>
        </a:p>
      </dgm:t>
    </dgm:pt>
    <dgm:pt modelId="{C06DCC14-75A4-4CB5-9720-B17A5CF5E6DB}" type="sibTrans" cxnId="{9DFF4C06-FBEF-4A45-AD8E-5E2C48BB6916}">
      <dgm:prSet/>
      <dgm:spPr/>
      <dgm:t>
        <a:bodyPr/>
        <a:lstStyle/>
        <a:p>
          <a:endParaRPr lang="en-US"/>
        </a:p>
      </dgm:t>
    </dgm:pt>
    <dgm:pt modelId="{23B28150-B574-499B-97E5-C2D4526AB106}">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How The Laser Operates</a:t>
          </a:r>
        </a:p>
        <a:p>
          <a:pPr>
            <a:lnSpc>
              <a:spcPct val="100000"/>
            </a:lnSpc>
          </a:pPr>
          <a:r>
            <a:rPr lang="en-US" sz="2000" dirty="0">
              <a:latin typeface="Times New Roman" panose="02020603050405020304" pitchFamily="18" charset="0"/>
              <a:cs typeface="Times New Roman" panose="02020603050405020304" pitchFamily="18" charset="0"/>
            </a:rPr>
            <a:t> &amp; Where The Issue</a:t>
          </a:r>
        </a:p>
        <a:p>
          <a:pPr>
            <a:lnSpc>
              <a:spcPct val="100000"/>
            </a:lnSpc>
          </a:pPr>
          <a:r>
            <a:rPr lang="en-US" sz="2000" dirty="0">
              <a:latin typeface="Times New Roman" panose="02020603050405020304" pitchFamily="18" charset="0"/>
              <a:cs typeface="Times New Roman" panose="02020603050405020304" pitchFamily="18" charset="0"/>
            </a:rPr>
            <a:t> Comes Into Play</a:t>
          </a:r>
        </a:p>
      </dgm:t>
    </dgm:pt>
    <dgm:pt modelId="{D11BA945-CCBB-435C-8937-E1B440851699}" type="parTrans" cxnId="{E6E03400-815C-4EE7-B504-C9BDE82561D8}">
      <dgm:prSet/>
      <dgm:spPr/>
      <dgm:t>
        <a:bodyPr/>
        <a:lstStyle/>
        <a:p>
          <a:endParaRPr lang="en-US"/>
        </a:p>
      </dgm:t>
    </dgm:pt>
    <dgm:pt modelId="{04E8166A-54B4-4B1F-AF1E-B261083B06EE}" type="sibTrans" cxnId="{E6E03400-815C-4EE7-B504-C9BDE82561D8}">
      <dgm:prSet/>
      <dgm:spPr/>
      <dgm:t>
        <a:bodyPr/>
        <a:lstStyle/>
        <a:p>
          <a:endParaRPr lang="en-US"/>
        </a:p>
      </dgm:t>
    </dgm:pt>
    <dgm:pt modelId="{12A52DE3-F369-4952-A2FE-AC6B856A6A48}">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Our Purchases From ITF &amp;</a:t>
          </a:r>
        </a:p>
        <a:p>
          <a:pPr>
            <a:lnSpc>
              <a:spcPct val="100000"/>
            </a:lnSpc>
          </a:pPr>
          <a:r>
            <a:rPr lang="en-US" sz="2000" dirty="0">
              <a:latin typeface="Times New Roman" panose="02020603050405020304" pitchFamily="18" charset="0"/>
              <a:cs typeface="Times New Roman" panose="02020603050405020304" pitchFamily="18" charset="0"/>
            </a:rPr>
            <a:t> Edmund Optics and How</a:t>
          </a:r>
        </a:p>
        <a:p>
          <a:pPr>
            <a:lnSpc>
              <a:spcPct val="100000"/>
            </a:lnSpc>
          </a:pPr>
          <a:r>
            <a:rPr lang="en-US" sz="2000" dirty="0">
              <a:latin typeface="Times New Roman" panose="02020603050405020304" pitchFamily="18" charset="0"/>
              <a:cs typeface="Times New Roman" panose="02020603050405020304" pitchFamily="18" charset="0"/>
            </a:rPr>
            <a:t> They’ll Help</a:t>
          </a:r>
        </a:p>
      </dgm:t>
    </dgm:pt>
    <dgm:pt modelId="{546D0B03-018C-4256-99BC-251DCD801826}" type="parTrans" cxnId="{63FE3538-3890-434D-AEE8-483BEFECB45C}">
      <dgm:prSet/>
      <dgm:spPr/>
      <dgm:t>
        <a:bodyPr/>
        <a:lstStyle/>
        <a:p>
          <a:endParaRPr lang="en-US"/>
        </a:p>
      </dgm:t>
    </dgm:pt>
    <dgm:pt modelId="{996322D4-799C-4B71-8E9A-64889D36BFE8}" type="sibTrans" cxnId="{63FE3538-3890-434D-AEE8-483BEFECB45C}">
      <dgm:prSet/>
      <dgm:spPr/>
      <dgm:t>
        <a:bodyPr/>
        <a:lstStyle/>
        <a:p>
          <a:endParaRPr lang="en-US"/>
        </a:p>
      </dgm:t>
    </dgm:pt>
    <dgm:pt modelId="{A3F8D233-1E9C-4286-95E7-E8A46272E850}">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Theoretical Modelling ,</a:t>
          </a:r>
        </a:p>
        <a:p>
          <a:pPr>
            <a:lnSpc>
              <a:spcPct val="100000"/>
            </a:lnSpc>
          </a:pPr>
          <a:r>
            <a:rPr lang="en-US" sz="2000" dirty="0">
              <a:latin typeface="Times New Roman" panose="02020603050405020304" pitchFamily="18" charset="0"/>
              <a:cs typeface="Times New Roman" panose="02020603050405020304" pitchFamily="18" charset="0"/>
            </a:rPr>
            <a:t> Different R Constants,</a:t>
          </a:r>
        </a:p>
        <a:p>
          <a:pPr>
            <a:lnSpc>
              <a:spcPct val="100000"/>
            </a:lnSpc>
          </a:pPr>
          <a:r>
            <a:rPr lang="en-US" sz="2000" dirty="0">
              <a:latin typeface="Times New Roman" panose="02020603050405020304" pitchFamily="18" charset="0"/>
              <a:cs typeface="Times New Roman" panose="02020603050405020304" pitchFamily="18" charset="0"/>
            </a:rPr>
            <a:t> Density Dependent</a:t>
          </a:r>
        </a:p>
        <a:p>
          <a:pPr>
            <a:lnSpc>
              <a:spcPct val="100000"/>
            </a:lnSpc>
          </a:pPr>
          <a:r>
            <a:rPr lang="en-US" sz="2000" dirty="0">
              <a:latin typeface="Times New Roman" panose="02020603050405020304" pitchFamily="18" charset="0"/>
              <a:cs typeface="Times New Roman" panose="02020603050405020304" pitchFamily="18" charset="0"/>
            </a:rPr>
            <a:t>Lifetime Analysis</a:t>
          </a:r>
        </a:p>
      </dgm:t>
    </dgm:pt>
    <dgm:pt modelId="{14443D4C-0B34-4427-AF50-5B0CD4D5326D}" type="parTrans" cxnId="{40CC37F4-E296-4F69-A12E-C8D01745824A}">
      <dgm:prSet/>
      <dgm:spPr/>
      <dgm:t>
        <a:bodyPr/>
        <a:lstStyle/>
        <a:p>
          <a:endParaRPr lang="en-US"/>
        </a:p>
      </dgm:t>
    </dgm:pt>
    <dgm:pt modelId="{AA53AE45-08F9-4D5F-944E-6C46D8709A2D}" type="sibTrans" cxnId="{40CC37F4-E296-4F69-A12E-C8D01745824A}">
      <dgm:prSet/>
      <dgm:spPr/>
      <dgm:t>
        <a:bodyPr/>
        <a:lstStyle/>
        <a:p>
          <a:endParaRPr lang="en-US"/>
        </a:p>
      </dgm:t>
    </dgm:pt>
    <dgm:pt modelId="{7ECD2607-37A4-44D6-896E-65464930F01C}">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In-Lab Experience With</a:t>
          </a:r>
        </a:p>
        <a:p>
          <a:pPr>
            <a:lnSpc>
              <a:spcPct val="100000"/>
            </a:lnSpc>
          </a:pPr>
          <a:r>
            <a:rPr lang="en-US" sz="2000" dirty="0">
              <a:latin typeface="Times New Roman" panose="02020603050405020304" pitchFamily="18" charset="0"/>
              <a:cs typeface="Times New Roman" panose="02020603050405020304" pitchFamily="18" charset="0"/>
            </a:rPr>
            <a:t> Splicing, Fusing, and Spot</a:t>
          </a:r>
        </a:p>
        <a:p>
          <a:pPr>
            <a:lnSpc>
              <a:spcPct val="100000"/>
            </a:lnSpc>
          </a:pPr>
          <a:r>
            <a:rPr lang="en-US" sz="2000" dirty="0">
              <a:latin typeface="Times New Roman" panose="02020603050405020304" pitchFamily="18" charset="0"/>
              <a:cs typeface="Times New Roman" panose="02020603050405020304" pitchFamily="18" charset="0"/>
            </a:rPr>
            <a:t> Welding</a:t>
          </a:r>
        </a:p>
      </dgm:t>
    </dgm:pt>
    <dgm:pt modelId="{51D2883A-9768-4854-8F07-3888214A1F77}" type="sibTrans" cxnId="{23B74A7F-B54E-4209-982D-7CE6A24698B8}">
      <dgm:prSet/>
      <dgm:spPr/>
      <dgm:t>
        <a:bodyPr/>
        <a:lstStyle/>
        <a:p>
          <a:endParaRPr lang="en-US"/>
        </a:p>
      </dgm:t>
    </dgm:pt>
    <dgm:pt modelId="{D3B59EBD-2ECA-4F70-ADD5-D966968CB7A9}" type="parTrans" cxnId="{23B74A7F-B54E-4209-982D-7CE6A24698B8}">
      <dgm:prSet/>
      <dgm:spPr/>
      <dgm:t>
        <a:bodyPr/>
        <a:lstStyle/>
        <a:p>
          <a:endParaRPr lang="en-US"/>
        </a:p>
      </dgm:t>
    </dgm:pt>
    <dgm:pt modelId="{5F1354F9-A365-4EDB-915A-A839FC1628AF}" type="pres">
      <dgm:prSet presAssocID="{AE8B193C-FA1C-4175-ACE2-6BF20D74AE05}" presName="diagram" presStyleCnt="0">
        <dgm:presLayoutVars>
          <dgm:dir/>
          <dgm:resizeHandles val="exact"/>
        </dgm:presLayoutVars>
      </dgm:prSet>
      <dgm:spPr/>
    </dgm:pt>
    <dgm:pt modelId="{49DB3C23-1078-4E17-AE31-B146A2157513}" type="pres">
      <dgm:prSet presAssocID="{A8F4B349-834F-44B3-B674-34FD23BB9CCC}" presName="node" presStyleLbl="node1" presStyleIdx="0" presStyleCnt="6">
        <dgm:presLayoutVars>
          <dgm:bulletEnabled val="1"/>
        </dgm:presLayoutVars>
      </dgm:prSet>
      <dgm:spPr/>
    </dgm:pt>
    <dgm:pt modelId="{958E22F9-A4CE-404A-A3C4-3FC2BAE7E710}" type="pres">
      <dgm:prSet presAssocID="{5E2D47B6-5768-4BFC-9759-E9BCD3A081FD}" presName="sibTrans" presStyleCnt="0"/>
      <dgm:spPr/>
    </dgm:pt>
    <dgm:pt modelId="{E6798F81-8057-44E9-9CDB-38CD8B0C302F}" type="pres">
      <dgm:prSet presAssocID="{4027382C-D658-4911-9CDF-F3C107BFA2F2}" presName="node" presStyleLbl="node1" presStyleIdx="1" presStyleCnt="6">
        <dgm:presLayoutVars>
          <dgm:bulletEnabled val="1"/>
        </dgm:presLayoutVars>
      </dgm:prSet>
      <dgm:spPr/>
    </dgm:pt>
    <dgm:pt modelId="{39763A9E-6436-4CCB-B96E-D07FD01293C6}" type="pres">
      <dgm:prSet presAssocID="{C06DCC14-75A4-4CB5-9720-B17A5CF5E6DB}" presName="sibTrans" presStyleCnt="0"/>
      <dgm:spPr/>
    </dgm:pt>
    <dgm:pt modelId="{6FF3B64C-A741-40BD-9D45-3039F8AB8211}" type="pres">
      <dgm:prSet presAssocID="{23B28150-B574-499B-97E5-C2D4526AB106}" presName="node" presStyleLbl="node1" presStyleIdx="2" presStyleCnt="6">
        <dgm:presLayoutVars>
          <dgm:bulletEnabled val="1"/>
        </dgm:presLayoutVars>
      </dgm:prSet>
      <dgm:spPr/>
    </dgm:pt>
    <dgm:pt modelId="{292F299A-00D4-4B30-A1B1-4FA8728B9E8C}" type="pres">
      <dgm:prSet presAssocID="{04E8166A-54B4-4B1F-AF1E-B261083B06EE}" presName="sibTrans" presStyleCnt="0"/>
      <dgm:spPr/>
    </dgm:pt>
    <dgm:pt modelId="{2305B296-9767-432F-AF27-E2CC6BEA75FC}" type="pres">
      <dgm:prSet presAssocID="{A3F8D233-1E9C-4286-95E7-E8A46272E850}" presName="node" presStyleLbl="node1" presStyleIdx="3" presStyleCnt="6">
        <dgm:presLayoutVars>
          <dgm:bulletEnabled val="1"/>
        </dgm:presLayoutVars>
      </dgm:prSet>
      <dgm:spPr/>
    </dgm:pt>
    <dgm:pt modelId="{73EA30CB-40CD-456A-8895-B325EF161874}" type="pres">
      <dgm:prSet presAssocID="{AA53AE45-08F9-4D5F-944E-6C46D8709A2D}" presName="sibTrans" presStyleCnt="0"/>
      <dgm:spPr/>
    </dgm:pt>
    <dgm:pt modelId="{9F0ECBA4-1125-46FA-AC61-895C32E5A748}" type="pres">
      <dgm:prSet presAssocID="{12A52DE3-F369-4952-A2FE-AC6B856A6A48}" presName="node" presStyleLbl="node1" presStyleIdx="4" presStyleCnt="6" custLinFactNeighborX="52">
        <dgm:presLayoutVars>
          <dgm:bulletEnabled val="1"/>
        </dgm:presLayoutVars>
      </dgm:prSet>
      <dgm:spPr/>
    </dgm:pt>
    <dgm:pt modelId="{1A070C13-5A85-428E-A7B9-D7141767A913}" type="pres">
      <dgm:prSet presAssocID="{996322D4-799C-4B71-8E9A-64889D36BFE8}" presName="sibTrans" presStyleCnt="0"/>
      <dgm:spPr/>
    </dgm:pt>
    <dgm:pt modelId="{8371F993-C761-4464-9C0B-DC520CCFB906}" type="pres">
      <dgm:prSet presAssocID="{7ECD2607-37A4-44D6-896E-65464930F01C}" presName="node" presStyleLbl="node1" presStyleIdx="5" presStyleCnt="6">
        <dgm:presLayoutVars>
          <dgm:bulletEnabled val="1"/>
        </dgm:presLayoutVars>
      </dgm:prSet>
      <dgm:spPr/>
    </dgm:pt>
  </dgm:ptLst>
  <dgm:cxnLst>
    <dgm:cxn modelId="{E6E03400-815C-4EE7-B504-C9BDE82561D8}" srcId="{AE8B193C-FA1C-4175-ACE2-6BF20D74AE05}" destId="{23B28150-B574-499B-97E5-C2D4526AB106}" srcOrd="2" destOrd="0" parTransId="{D11BA945-CCBB-435C-8937-E1B440851699}" sibTransId="{04E8166A-54B4-4B1F-AF1E-B261083B06EE}"/>
    <dgm:cxn modelId="{9DFF4C06-FBEF-4A45-AD8E-5E2C48BB6916}" srcId="{AE8B193C-FA1C-4175-ACE2-6BF20D74AE05}" destId="{4027382C-D658-4911-9CDF-F3C107BFA2F2}" srcOrd="1" destOrd="0" parTransId="{61779313-4D0F-4458-AF0C-46F3E5A223B8}" sibTransId="{C06DCC14-75A4-4CB5-9720-B17A5CF5E6DB}"/>
    <dgm:cxn modelId="{D7DD0717-5593-47F0-AF5E-66FAE4F4EDCE}" type="presOf" srcId="{12A52DE3-F369-4952-A2FE-AC6B856A6A48}" destId="{9F0ECBA4-1125-46FA-AC61-895C32E5A748}" srcOrd="0" destOrd="0" presId="urn:microsoft.com/office/officeart/2005/8/layout/default"/>
    <dgm:cxn modelId="{5D775035-E489-4ADA-BB24-DB20B2456C66}" type="presOf" srcId="{23B28150-B574-499B-97E5-C2D4526AB106}" destId="{6FF3B64C-A741-40BD-9D45-3039F8AB8211}" srcOrd="0" destOrd="0" presId="urn:microsoft.com/office/officeart/2005/8/layout/default"/>
    <dgm:cxn modelId="{63FE3538-3890-434D-AEE8-483BEFECB45C}" srcId="{AE8B193C-FA1C-4175-ACE2-6BF20D74AE05}" destId="{12A52DE3-F369-4952-A2FE-AC6B856A6A48}" srcOrd="4" destOrd="0" parTransId="{546D0B03-018C-4256-99BC-251DCD801826}" sibTransId="{996322D4-799C-4B71-8E9A-64889D36BFE8}"/>
    <dgm:cxn modelId="{59F0C550-A2AE-42F6-AF68-315B2130C714}" type="presOf" srcId="{4027382C-D658-4911-9CDF-F3C107BFA2F2}" destId="{E6798F81-8057-44E9-9CDB-38CD8B0C302F}" srcOrd="0" destOrd="0" presId="urn:microsoft.com/office/officeart/2005/8/layout/default"/>
    <dgm:cxn modelId="{CC73E375-88D3-4ED1-8329-9AA5AB85B607}" type="presOf" srcId="{A3F8D233-1E9C-4286-95E7-E8A46272E850}" destId="{2305B296-9767-432F-AF27-E2CC6BEA75FC}" srcOrd="0" destOrd="0" presId="urn:microsoft.com/office/officeart/2005/8/layout/default"/>
    <dgm:cxn modelId="{6EC0F45A-604E-4878-9B21-46A7B1AC85AE}" srcId="{AE8B193C-FA1C-4175-ACE2-6BF20D74AE05}" destId="{A8F4B349-834F-44B3-B674-34FD23BB9CCC}" srcOrd="0" destOrd="0" parTransId="{FD057B82-6D12-4013-BD72-C5C9FD1A0326}" sibTransId="{5E2D47B6-5768-4BFC-9759-E9BCD3A081FD}"/>
    <dgm:cxn modelId="{23B74A7F-B54E-4209-982D-7CE6A24698B8}" srcId="{AE8B193C-FA1C-4175-ACE2-6BF20D74AE05}" destId="{7ECD2607-37A4-44D6-896E-65464930F01C}" srcOrd="5" destOrd="0" parTransId="{D3B59EBD-2ECA-4F70-ADD5-D966968CB7A9}" sibTransId="{51D2883A-9768-4854-8F07-3888214A1F77}"/>
    <dgm:cxn modelId="{AE3BD285-1753-4D50-B3F9-237D7769E35C}" type="presOf" srcId="{7ECD2607-37A4-44D6-896E-65464930F01C}" destId="{8371F993-C761-4464-9C0B-DC520CCFB906}" srcOrd="0" destOrd="0" presId="urn:microsoft.com/office/officeart/2005/8/layout/default"/>
    <dgm:cxn modelId="{01DB29A0-219F-4CEB-A368-20A34DDCA5B1}" type="presOf" srcId="{AE8B193C-FA1C-4175-ACE2-6BF20D74AE05}" destId="{5F1354F9-A365-4EDB-915A-A839FC1628AF}" srcOrd="0" destOrd="0" presId="urn:microsoft.com/office/officeart/2005/8/layout/default"/>
    <dgm:cxn modelId="{40CC37F4-E296-4F69-A12E-C8D01745824A}" srcId="{AE8B193C-FA1C-4175-ACE2-6BF20D74AE05}" destId="{A3F8D233-1E9C-4286-95E7-E8A46272E850}" srcOrd="3" destOrd="0" parTransId="{14443D4C-0B34-4427-AF50-5B0CD4D5326D}" sibTransId="{AA53AE45-08F9-4D5F-944E-6C46D8709A2D}"/>
    <dgm:cxn modelId="{F87DCDFC-D4D0-4D66-818E-B104C6D7DC2C}" type="presOf" srcId="{A8F4B349-834F-44B3-B674-34FD23BB9CCC}" destId="{49DB3C23-1078-4E17-AE31-B146A2157513}" srcOrd="0" destOrd="0" presId="urn:microsoft.com/office/officeart/2005/8/layout/default"/>
    <dgm:cxn modelId="{9FCDF491-5479-47E0-8725-D0E86C1D6F0E}" type="presParOf" srcId="{5F1354F9-A365-4EDB-915A-A839FC1628AF}" destId="{49DB3C23-1078-4E17-AE31-B146A2157513}" srcOrd="0" destOrd="0" presId="urn:microsoft.com/office/officeart/2005/8/layout/default"/>
    <dgm:cxn modelId="{546EBC26-0B65-40B3-971F-2DBDC842A317}" type="presParOf" srcId="{5F1354F9-A365-4EDB-915A-A839FC1628AF}" destId="{958E22F9-A4CE-404A-A3C4-3FC2BAE7E710}" srcOrd="1" destOrd="0" presId="urn:microsoft.com/office/officeart/2005/8/layout/default"/>
    <dgm:cxn modelId="{58621704-BAF6-4095-9B36-E90CF5F25244}" type="presParOf" srcId="{5F1354F9-A365-4EDB-915A-A839FC1628AF}" destId="{E6798F81-8057-44E9-9CDB-38CD8B0C302F}" srcOrd="2" destOrd="0" presId="urn:microsoft.com/office/officeart/2005/8/layout/default"/>
    <dgm:cxn modelId="{7A4E2C0A-8C18-4C7D-9F56-FFAD3032FB55}" type="presParOf" srcId="{5F1354F9-A365-4EDB-915A-A839FC1628AF}" destId="{39763A9E-6436-4CCB-B96E-D07FD01293C6}" srcOrd="3" destOrd="0" presId="urn:microsoft.com/office/officeart/2005/8/layout/default"/>
    <dgm:cxn modelId="{06A947F8-CCD0-4304-BC15-DA8739FC713A}" type="presParOf" srcId="{5F1354F9-A365-4EDB-915A-A839FC1628AF}" destId="{6FF3B64C-A741-40BD-9D45-3039F8AB8211}" srcOrd="4" destOrd="0" presId="urn:microsoft.com/office/officeart/2005/8/layout/default"/>
    <dgm:cxn modelId="{69CB7299-07B8-45D5-AF56-9103DB98D5B1}" type="presParOf" srcId="{5F1354F9-A365-4EDB-915A-A839FC1628AF}" destId="{292F299A-00D4-4B30-A1B1-4FA8728B9E8C}" srcOrd="5" destOrd="0" presId="urn:microsoft.com/office/officeart/2005/8/layout/default"/>
    <dgm:cxn modelId="{FF7F7541-014C-48C3-B8A7-0E18695B6FF1}" type="presParOf" srcId="{5F1354F9-A365-4EDB-915A-A839FC1628AF}" destId="{2305B296-9767-432F-AF27-E2CC6BEA75FC}" srcOrd="6" destOrd="0" presId="urn:microsoft.com/office/officeart/2005/8/layout/default"/>
    <dgm:cxn modelId="{FE9453AE-D0F8-4719-9021-1EFAEA579AFD}" type="presParOf" srcId="{5F1354F9-A365-4EDB-915A-A839FC1628AF}" destId="{73EA30CB-40CD-456A-8895-B325EF161874}" srcOrd="7" destOrd="0" presId="urn:microsoft.com/office/officeart/2005/8/layout/default"/>
    <dgm:cxn modelId="{FCC1970F-0641-45CC-9FF0-6C1C1A31124C}" type="presParOf" srcId="{5F1354F9-A365-4EDB-915A-A839FC1628AF}" destId="{9F0ECBA4-1125-46FA-AC61-895C32E5A748}" srcOrd="8" destOrd="0" presId="urn:microsoft.com/office/officeart/2005/8/layout/default"/>
    <dgm:cxn modelId="{F70C8191-B62B-4FD3-8E56-34C6D40FBDF3}" type="presParOf" srcId="{5F1354F9-A365-4EDB-915A-A839FC1628AF}" destId="{1A070C13-5A85-428E-A7B9-D7141767A913}" srcOrd="9" destOrd="0" presId="urn:microsoft.com/office/officeart/2005/8/layout/default"/>
    <dgm:cxn modelId="{E3F2C621-5416-4E93-BF77-B611C0BBFF75}" type="presParOf" srcId="{5F1354F9-A365-4EDB-915A-A839FC1628AF}" destId="{8371F993-C761-4464-9C0B-DC520CCFB90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B3C23-1078-4E17-AE31-B146A2157513}">
      <dsp:nvSpPr>
        <dsp:cNvPr id="0" name=""/>
        <dsp:cNvSpPr/>
      </dsp:nvSpPr>
      <dsp:spPr>
        <a:xfrm>
          <a:off x="30956" y="2640"/>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An Issue Presented in</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Ronnie’s Dissertation</a:t>
          </a:r>
        </a:p>
      </dsp:txBody>
      <dsp:txXfrm>
        <a:off x="30956" y="2640"/>
        <a:ext cx="3076276" cy="1845766"/>
      </dsp:txXfrm>
    </dsp:sp>
    <dsp:sp modelId="{E6798F81-8057-44E9-9CDB-38CD8B0C302F}">
      <dsp:nvSpPr>
        <dsp:cNvPr id="0" name=""/>
        <dsp:cNvSpPr/>
      </dsp:nvSpPr>
      <dsp:spPr>
        <a:xfrm>
          <a:off x="3414860" y="2640"/>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Suspect of The Issue &amp;</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Setbacks Throughout </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Year</a:t>
          </a:r>
        </a:p>
      </dsp:txBody>
      <dsp:txXfrm>
        <a:off x="3414860" y="2640"/>
        <a:ext cx="3076276" cy="1845766"/>
      </dsp:txXfrm>
    </dsp:sp>
    <dsp:sp modelId="{6FF3B64C-A741-40BD-9D45-3039F8AB8211}">
      <dsp:nvSpPr>
        <dsp:cNvPr id="0" name=""/>
        <dsp:cNvSpPr/>
      </dsp:nvSpPr>
      <dsp:spPr>
        <a:xfrm>
          <a:off x="6798765" y="2640"/>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How The Laser Operates</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&amp; Where The Issue</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Comes Into Play</a:t>
          </a:r>
        </a:p>
      </dsp:txBody>
      <dsp:txXfrm>
        <a:off x="6798765" y="2640"/>
        <a:ext cx="3076276" cy="1845766"/>
      </dsp:txXfrm>
    </dsp:sp>
    <dsp:sp modelId="{2305B296-9767-432F-AF27-E2CC6BEA75FC}">
      <dsp:nvSpPr>
        <dsp:cNvPr id="0" name=""/>
        <dsp:cNvSpPr/>
      </dsp:nvSpPr>
      <dsp:spPr>
        <a:xfrm>
          <a:off x="30956" y="2156034"/>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Theoretical Modelling ,</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Different R Constants,</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Density Dependent</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Lifetime Analysis</a:t>
          </a:r>
        </a:p>
      </dsp:txBody>
      <dsp:txXfrm>
        <a:off x="30956" y="2156034"/>
        <a:ext cx="3076276" cy="1845766"/>
      </dsp:txXfrm>
    </dsp:sp>
    <dsp:sp modelId="{9F0ECBA4-1125-46FA-AC61-895C32E5A748}">
      <dsp:nvSpPr>
        <dsp:cNvPr id="0" name=""/>
        <dsp:cNvSpPr/>
      </dsp:nvSpPr>
      <dsp:spPr>
        <a:xfrm>
          <a:off x="3416460" y="2156034"/>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Our Purchases From ITF &amp;</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Edmund Optics and How</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They’ll Help</a:t>
          </a:r>
        </a:p>
      </dsp:txBody>
      <dsp:txXfrm>
        <a:off x="3416460" y="2156034"/>
        <a:ext cx="3076276" cy="1845766"/>
      </dsp:txXfrm>
    </dsp:sp>
    <dsp:sp modelId="{8371F993-C761-4464-9C0B-DC520CCFB906}">
      <dsp:nvSpPr>
        <dsp:cNvPr id="0" name=""/>
        <dsp:cNvSpPr/>
      </dsp:nvSpPr>
      <dsp:spPr>
        <a:xfrm>
          <a:off x="6798765" y="2156034"/>
          <a:ext cx="3076276" cy="18457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In-Lab Experience With</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Splicing, Fusing, and Spot</a:t>
          </a:r>
        </a:p>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Welding</a:t>
          </a:r>
        </a:p>
      </dsp:txBody>
      <dsp:txXfrm>
        <a:off x="6798765" y="2156034"/>
        <a:ext cx="3076276" cy="18457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060D8-BFDD-4B65-A312-686072343B2C}"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7BCB8-1223-4D7D-9234-C9278E554C78}" type="slidenum">
              <a:rPr lang="en-US" smtClean="0"/>
              <a:t>‹#›</a:t>
            </a:fld>
            <a:endParaRPr lang="en-US"/>
          </a:p>
        </p:txBody>
      </p:sp>
    </p:spTree>
    <p:extLst>
      <p:ext uri="{BB962C8B-B14F-4D97-AF65-F5344CB8AC3E}">
        <p14:creationId xmlns:p14="http://schemas.microsoft.com/office/powerpoint/2010/main" val="201000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my thesis is over”. Analysis over Ronnie Curry’s dissertation – a simple model of the laser’s application. Discrepancy between experiment and theoretical results. Threshold = 2x what we expected. Some of our variables aren’t very accurate and so we used Mathematica to make certain parameters stricter for more accurate results. The next page will outline this presentation. This is a potential solution to unreliable constants. Set it up as a mystery or puzzle with this thesis as a sort of possible/likely solution. Catch their attention. </a:t>
            </a:r>
          </a:p>
        </p:txBody>
      </p:sp>
      <p:sp>
        <p:nvSpPr>
          <p:cNvPr id="4" name="Slide Number Placeholder 3"/>
          <p:cNvSpPr>
            <a:spLocks noGrp="1"/>
          </p:cNvSpPr>
          <p:nvPr>
            <p:ph type="sldNum" sz="quarter" idx="5"/>
          </p:nvPr>
        </p:nvSpPr>
        <p:spPr/>
        <p:txBody>
          <a:bodyPr/>
          <a:lstStyle/>
          <a:p>
            <a:fld id="{AF37BCB8-1223-4D7D-9234-C9278E554C78}" type="slidenum">
              <a:rPr lang="en-US" smtClean="0"/>
              <a:t>1</a:t>
            </a:fld>
            <a:endParaRPr lang="en-US"/>
          </a:p>
        </p:txBody>
      </p:sp>
    </p:spTree>
    <p:extLst>
      <p:ext uri="{BB962C8B-B14F-4D97-AF65-F5344CB8AC3E}">
        <p14:creationId xmlns:p14="http://schemas.microsoft.com/office/powerpoint/2010/main" val="1394912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Begin with the following literature values.</a:t>
            </a:r>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"We will explain how we got this shortly"</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11</a:t>
            </a:fld>
            <a:endParaRPr lang="en-US"/>
          </a:p>
        </p:txBody>
      </p:sp>
    </p:spTree>
    <p:extLst>
      <p:ext uri="{BB962C8B-B14F-4D97-AF65-F5344CB8AC3E}">
        <p14:creationId xmlns:p14="http://schemas.microsoft.com/office/powerpoint/2010/main" val="268517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Pictured to the right are 2 fiber cables with a guard surrounding the actual fibers on the end. You can assess from the photo that any volume of actual fiber will be very small in the range of </a:t>
            </a:r>
            <a:r>
              <a:rPr lang="en-US" sz="1800" dirty="0">
                <a:effectLst/>
                <a:latin typeface="Cambria Math" panose="02040503050406030204" pitchFamily="18" charset="0"/>
              </a:rPr>
              <a:t>𝜇𝑚.</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Math" panose="02040503050406030204" pitchFamily="18" charset="0"/>
              </a:rPr>
              <a:t>Include that </a:t>
            </a:r>
            <a:r>
              <a:rPr lang="en-US" sz="1800" dirty="0" err="1">
                <a:effectLst/>
                <a:latin typeface="Cambria Math" panose="02040503050406030204" pitchFamily="18" charset="0"/>
              </a:rPr>
              <a:t>kcorrected</a:t>
            </a:r>
            <a:r>
              <a:rPr lang="en-US" sz="1800" dirty="0">
                <a:effectLst/>
                <a:latin typeface="Cambria Math" panose="02040503050406030204" pitchFamily="18" charset="0"/>
              </a:rPr>
              <a:t> was done, and current literature k didn’t make equilibrium </a:t>
            </a:r>
            <a:r>
              <a:rPr lang="en-US" sz="1800" dirty="0" err="1">
                <a:effectLst/>
                <a:latin typeface="Cambria Math" panose="02040503050406030204" pitchFamily="18" charset="0"/>
              </a:rPr>
              <a:t>eqn</a:t>
            </a:r>
            <a:r>
              <a:rPr lang="en-US" sz="1800" dirty="0">
                <a:effectLst/>
                <a:latin typeface="Cambria Math" panose="02040503050406030204" pitchFamily="18" charset="0"/>
              </a:rPr>
              <a:t> match. </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12</a:t>
            </a:fld>
            <a:endParaRPr lang="en-US"/>
          </a:p>
        </p:txBody>
      </p:sp>
    </p:spTree>
    <p:extLst>
      <p:ext uri="{BB962C8B-B14F-4D97-AF65-F5344CB8AC3E}">
        <p14:creationId xmlns:p14="http://schemas.microsoft.com/office/powerpoint/2010/main" val="286939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standard decay rate and density dependent decay rate. </a:t>
            </a:r>
          </a:p>
        </p:txBody>
      </p:sp>
      <p:sp>
        <p:nvSpPr>
          <p:cNvPr id="4" name="Slide Number Placeholder 3"/>
          <p:cNvSpPr>
            <a:spLocks noGrp="1"/>
          </p:cNvSpPr>
          <p:nvPr>
            <p:ph type="sldNum" sz="quarter" idx="5"/>
          </p:nvPr>
        </p:nvSpPr>
        <p:spPr/>
        <p:txBody>
          <a:bodyPr/>
          <a:lstStyle/>
          <a:p>
            <a:fld id="{AF37BCB8-1223-4D7D-9234-C9278E554C78}" type="slidenum">
              <a:rPr lang="en-US" smtClean="0"/>
              <a:t>13</a:t>
            </a:fld>
            <a:endParaRPr lang="en-US"/>
          </a:p>
        </p:txBody>
      </p:sp>
    </p:spTree>
    <p:extLst>
      <p:ext uri="{BB962C8B-B14F-4D97-AF65-F5344CB8AC3E}">
        <p14:creationId xmlns:p14="http://schemas.microsoft.com/office/powerpoint/2010/main" val="164282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slope intercept form is shown on the next slide.</a:t>
            </a:r>
          </a:p>
          <a:p>
            <a:endParaRPr lang="en-US" dirty="0"/>
          </a:p>
          <a:p>
            <a:r>
              <a:rPr lang="en-US" dirty="0"/>
              <a:t>Explain Mathematica notation. Mention at this point how the literature value of k isn’t very reliable since the theorists from other papers didn’t really provide a compelling argument for the value of k. Using this short length of fiber makes our excited state fairly uniform. This eliminates systematic errors like stimulated emission.  </a:t>
            </a:r>
          </a:p>
        </p:txBody>
      </p:sp>
      <p:sp>
        <p:nvSpPr>
          <p:cNvPr id="4" name="Slide Number Placeholder 3"/>
          <p:cNvSpPr>
            <a:spLocks noGrp="1"/>
          </p:cNvSpPr>
          <p:nvPr>
            <p:ph type="sldNum" sz="quarter" idx="5"/>
          </p:nvPr>
        </p:nvSpPr>
        <p:spPr/>
        <p:txBody>
          <a:bodyPr/>
          <a:lstStyle/>
          <a:p>
            <a:fld id="{AF37BCB8-1223-4D7D-9234-C9278E554C78}" type="slidenum">
              <a:rPr lang="en-US" smtClean="0"/>
              <a:t>15</a:t>
            </a:fld>
            <a:endParaRPr lang="en-US"/>
          </a:p>
        </p:txBody>
      </p:sp>
    </p:spTree>
    <p:extLst>
      <p:ext uri="{BB962C8B-B14F-4D97-AF65-F5344CB8AC3E}">
        <p14:creationId xmlns:p14="http://schemas.microsoft.com/office/powerpoint/2010/main" val="189521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17</a:t>
            </a:fld>
            <a:endParaRPr lang="en-US"/>
          </a:p>
        </p:txBody>
      </p:sp>
    </p:spTree>
    <p:extLst>
      <p:ext uri="{BB962C8B-B14F-4D97-AF65-F5344CB8AC3E}">
        <p14:creationId xmlns:p14="http://schemas.microsoft.com/office/powerpoint/2010/main" val="265413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they want to see some of the actual optical mirrors and pieces that we purchased before next slide.</a:t>
            </a:r>
          </a:p>
        </p:txBody>
      </p:sp>
      <p:sp>
        <p:nvSpPr>
          <p:cNvPr id="4" name="Slide Number Placeholder 3"/>
          <p:cNvSpPr>
            <a:spLocks noGrp="1"/>
          </p:cNvSpPr>
          <p:nvPr>
            <p:ph type="sldNum" sz="quarter" idx="5"/>
          </p:nvPr>
        </p:nvSpPr>
        <p:spPr/>
        <p:txBody>
          <a:bodyPr/>
          <a:lstStyle/>
          <a:p>
            <a:fld id="{AF37BCB8-1223-4D7D-9234-C9278E554C78}" type="slidenum">
              <a:rPr lang="en-US" smtClean="0"/>
              <a:t>18</a:t>
            </a:fld>
            <a:endParaRPr lang="en-US"/>
          </a:p>
        </p:txBody>
      </p:sp>
    </p:spTree>
    <p:extLst>
      <p:ext uri="{BB962C8B-B14F-4D97-AF65-F5344CB8AC3E}">
        <p14:creationId xmlns:p14="http://schemas.microsoft.com/office/powerpoint/2010/main" val="288872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got some equipment to enable accurate testing of our proposed experiments.</a:t>
            </a:r>
          </a:p>
        </p:txBody>
      </p:sp>
      <p:sp>
        <p:nvSpPr>
          <p:cNvPr id="4" name="Slide Number Placeholder 3"/>
          <p:cNvSpPr>
            <a:spLocks noGrp="1"/>
          </p:cNvSpPr>
          <p:nvPr>
            <p:ph type="sldNum" sz="quarter" idx="5"/>
          </p:nvPr>
        </p:nvSpPr>
        <p:spPr/>
        <p:txBody>
          <a:bodyPr/>
          <a:lstStyle/>
          <a:p>
            <a:fld id="{AF37BCB8-1223-4D7D-9234-C9278E554C78}" type="slidenum">
              <a:rPr lang="en-US" smtClean="0"/>
              <a:t>19</a:t>
            </a:fld>
            <a:endParaRPr lang="en-US"/>
          </a:p>
        </p:txBody>
      </p:sp>
    </p:spTree>
    <p:extLst>
      <p:ext uri="{BB962C8B-B14F-4D97-AF65-F5344CB8AC3E}">
        <p14:creationId xmlns:p14="http://schemas.microsoft.com/office/powerpoint/2010/main" val="158347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21</a:t>
            </a:fld>
            <a:endParaRPr lang="en-US"/>
          </a:p>
        </p:txBody>
      </p:sp>
    </p:spTree>
    <p:extLst>
      <p:ext uri="{BB962C8B-B14F-4D97-AF65-F5344CB8AC3E}">
        <p14:creationId xmlns:p14="http://schemas.microsoft.com/office/powerpoint/2010/main" val="153097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Where that form came from.</a:t>
            </a:r>
          </a:p>
          <a:p>
            <a:r>
              <a:rPr lang="en-US" dirty="0"/>
              <a:t>Right after this slide we want to show a shortened length and photodetector, but cut off the high reflector and not that it’s a 10 cm length and put a photodetector on the output. Just the image pretty much. </a:t>
            </a:r>
          </a:p>
        </p:txBody>
      </p:sp>
      <p:sp>
        <p:nvSpPr>
          <p:cNvPr id="4" name="Slide Number Placeholder 3"/>
          <p:cNvSpPr>
            <a:spLocks noGrp="1"/>
          </p:cNvSpPr>
          <p:nvPr>
            <p:ph type="sldNum" sz="quarter" idx="5"/>
          </p:nvPr>
        </p:nvSpPr>
        <p:spPr/>
        <p:txBody>
          <a:bodyPr/>
          <a:lstStyle/>
          <a:p>
            <a:fld id="{AF37BCB8-1223-4D7D-9234-C9278E554C78}" type="slidenum">
              <a:rPr lang="en-US" smtClean="0"/>
              <a:t>22</a:t>
            </a:fld>
            <a:endParaRPr lang="en-US"/>
          </a:p>
        </p:txBody>
      </p:sp>
    </p:spTree>
    <p:extLst>
      <p:ext uri="{BB962C8B-B14F-4D97-AF65-F5344CB8AC3E}">
        <p14:creationId xmlns:p14="http://schemas.microsoft.com/office/powerpoint/2010/main" val="391611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t>Say we’ll pump the tm fiber and then turn it off to see how the fluorescence decays. There are two separate decay rates, the fluorescence decay and the excited state population decay. </a:t>
            </a:r>
          </a:p>
          <a:p>
            <a:r>
              <a:rPr lang="en-US" dirty="0" err="1"/>
              <a:t>Dn</a:t>
            </a:r>
            <a:r>
              <a:rPr lang="en-US" dirty="0"/>
              <a:t>/dt = (gamma + </a:t>
            </a:r>
            <a:r>
              <a:rPr lang="en-US" dirty="0" err="1"/>
              <a:t>kvN</a:t>
            </a:r>
            <a:r>
              <a:rPr lang="en-US" dirty="0"/>
              <a:t>) N, factor out the N to get the </a:t>
            </a:r>
            <a:r>
              <a:rPr lang="en-US" dirty="0" err="1"/>
              <a:t>gamaeffective</a:t>
            </a:r>
            <a:r>
              <a:rPr lang="en-US" dirty="0"/>
              <a:t>. Power of </a:t>
            </a:r>
            <a:r>
              <a:rPr lang="en-US" dirty="0" err="1"/>
              <a:t>fourlece</a:t>
            </a:r>
            <a:r>
              <a:rPr lang="en-US" dirty="0"/>
              <a:t> is equal to k* </a:t>
            </a:r>
            <a:r>
              <a:rPr lang="en-US" dirty="0" err="1"/>
              <a:t>dn</a:t>
            </a:r>
            <a:r>
              <a:rPr lang="en-US" dirty="0"/>
              <a:t>/dt. And </a:t>
            </a:r>
            <a:r>
              <a:rPr lang="en-US" dirty="0" err="1"/>
              <a:t>dp</a:t>
            </a:r>
            <a:r>
              <a:rPr lang="en-US" dirty="0"/>
              <a:t>/dt/p would serve as a double </a:t>
            </a:r>
            <a:r>
              <a:rPr lang="en-US" dirty="0" err="1"/>
              <a:t>derirvatie</a:t>
            </a:r>
            <a:r>
              <a:rPr lang="en-US" dirty="0"/>
              <a:t>, making a separate decay rate from the </a:t>
            </a:r>
            <a:r>
              <a:rPr lang="en-US" dirty="0" err="1"/>
              <a:t>dn</a:t>
            </a:r>
            <a:r>
              <a:rPr lang="en-US" dirty="0"/>
              <a:t>/dt result. </a:t>
            </a:r>
          </a:p>
        </p:txBody>
      </p:sp>
      <p:sp>
        <p:nvSpPr>
          <p:cNvPr id="4" name="Slide Number Placeholder 3"/>
          <p:cNvSpPr>
            <a:spLocks noGrp="1"/>
          </p:cNvSpPr>
          <p:nvPr>
            <p:ph type="sldNum" sz="quarter" idx="5"/>
          </p:nvPr>
        </p:nvSpPr>
        <p:spPr/>
        <p:txBody>
          <a:bodyPr/>
          <a:lstStyle/>
          <a:p>
            <a:fld id="{AF37BCB8-1223-4D7D-9234-C9278E554C78}" type="slidenum">
              <a:rPr lang="en-US" smtClean="0"/>
              <a:t>23</a:t>
            </a:fld>
            <a:endParaRPr lang="en-US"/>
          </a:p>
        </p:txBody>
      </p:sp>
    </p:spTree>
    <p:extLst>
      <p:ext uri="{BB962C8B-B14F-4D97-AF65-F5344CB8AC3E}">
        <p14:creationId xmlns:p14="http://schemas.microsoft.com/office/powerpoint/2010/main" val="406615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2</a:t>
            </a:fld>
            <a:endParaRPr lang="en-US"/>
          </a:p>
        </p:txBody>
      </p:sp>
    </p:spTree>
    <p:extLst>
      <p:ext uri="{BB962C8B-B14F-4D97-AF65-F5344CB8AC3E}">
        <p14:creationId xmlns:p14="http://schemas.microsoft.com/office/powerpoint/2010/main" val="1233151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none" dirty="0">
                <a:latin typeface="Times New Roman" panose="02020603050405020304" pitchFamily="18" charset="0"/>
                <a:cs typeface="Times New Roman" panose="02020603050405020304" pitchFamily="18" charset="0"/>
              </a:rPr>
              <a:t>After the laser is turned off, we use 2 most likely values of k to determine  other variables. </a:t>
            </a:r>
          </a:p>
          <a:p>
            <a:r>
              <a:rPr lang="en-US" cap="none" dirty="0">
                <a:latin typeface="Times New Roman" panose="02020603050405020304" pitchFamily="18" charset="0"/>
                <a:cs typeface="Times New Roman" panose="02020603050405020304" pitchFamily="18" charset="0"/>
              </a:rPr>
              <a:t>N0 in the code here does represent N2, just at time 0. It’s confusing at the moment but for coding purposes it was best to denote it as N0 since it is at time = 0. </a:t>
            </a:r>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26</a:t>
            </a:fld>
            <a:endParaRPr lang="en-US"/>
          </a:p>
        </p:txBody>
      </p:sp>
    </p:spTree>
    <p:extLst>
      <p:ext uri="{BB962C8B-B14F-4D97-AF65-F5344CB8AC3E}">
        <p14:creationId xmlns:p14="http://schemas.microsoft.com/office/powerpoint/2010/main" val="482139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measure this unfortunately since it happens inside the laser, and we don’t have monitoring technology. </a:t>
            </a:r>
          </a:p>
        </p:txBody>
      </p:sp>
      <p:sp>
        <p:nvSpPr>
          <p:cNvPr id="4" name="Slide Number Placeholder 3"/>
          <p:cNvSpPr>
            <a:spLocks noGrp="1"/>
          </p:cNvSpPr>
          <p:nvPr>
            <p:ph type="sldNum" sz="quarter" idx="5"/>
          </p:nvPr>
        </p:nvSpPr>
        <p:spPr/>
        <p:txBody>
          <a:bodyPr/>
          <a:lstStyle/>
          <a:p>
            <a:fld id="{AF37BCB8-1223-4D7D-9234-C9278E554C78}" type="slidenum">
              <a:rPr lang="en-US" smtClean="0"/>
              <a:t>27</a:t>
            </a:fld>
            <a:endParaRPr lang="en-US"/>
          </a:p>
        </p:txBody>
      </p:sp>
    </p:spTree>
    <p:extLst>
      <p:ext uri="{BB962C8B-B14F-4D97-AF65-F5344CB8AC3E}">
        <p14:creationId xmlns:p14="http://schemas.microsoft.com/office/powerpoint/2010/main" val="3999020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Tau effective P actually means. </a:t>
            </a:r>
          </a:p>
          <a:p>
            <a:r>
              <a:rPr lang="en-US" dirty="0"/>
              <a:t>Talk about how this is what we will measure with a photodetector and then ease into the next slide. This will mention how the two curves are relatively similar. </a:t>
            </a:r>
          </a:p>
        </p:txBody>
      </p:sp>
      <p:sp>
        <p:nvSpPr>
          <p:cNvPr id="4" name="Slide Number Placeholder 3"/>
          <p:cNvSpPr>
            <a:spLocks noGrp="1"/>
          </p:cNvSpPr>
          <p:nvPr>
            <p:ph type="sldNum" sz="quarter" idx="5"/>
          </p:nvPr>
        </p:nvSpPr>
        <p:spPr/>
        <p:txBody>
          <a:bodyPr/>
          <a:lstStyle/>
          <a:p>
            <a:fld id="{AF37BCB8-1223-4D7D-9234-C9278E554C78}" type="slidenum">
              <a:rPr lang="en-US" smtClean="0"/>
              <a:t>28</a:t>
            </a:fld>
            <a:endParaRPr lang="en-US"/>
          </a:p>
        </p:txBody>
      </p:sp>
    </p:spTree>
    <p:extLst>
      <p:ext uri="{BB962C8B-B14F-4D97-AF65-F5344CB8AC3E}">
        <p14:creationId xmlns:p14="http://schemas.microsoft.com/office/powerpoint/2010/main" val="265286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lifetime slope appears to be less steep than the excited state population slope given that it’s rising from around .75 to 1. The use of our larger k2 value indicates that a larger k2 results in a smaller N2 state. But could there be more accurate k values? Next slide</a:t>
            </a:r>
          </a:p>
        </p:txBody>
      </p:sp>
      <p:sp>
        <p:nvSpPr>
          <p:cNvPr id="4" name="Slide Number Placeholder 3"/>
          <p:cNvSpPr>
            <a:spLocks noGrp="1"/>
          </p:cNvSpPr>
          <p:nvPr>
            <p:ph type="sldNum" sz="quarter" idx="5"/>
          </p:nvPr>
        </p:nvSpPr>
        <p:spPr/>
        <p:txBody>
          <a:bodyPr/>
          <a:lstStyle/>
          <a:p>
            <a:fld id="{AF37BCB8-1223-4D7D-9234-C9278E554C78}" type="slidenum">
              <a:rPr lang="en-US" smtClean="0"/>
              <a:t>29</a:t>
            </a:fld>
            <a:endParaRPr lang="en-US"/>
          </a:p>
        </p:txBody>
      </p:sp>
    </p:spTree>
    <p:extLst>
      <p:ext uri="{BB962C8B-B14F-4D97-AF65-F5344CB8AC3E}">
        <p14:creationId xmlns:p14="http://schemas.microsoft.com/office/powerpoint/2010/main" val="2269492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will make more simulated decays for varying k values and then compare all our hypothetical k values to what the signal shows us when we actually run the experiment. </a:t>
            </a:r>
          </a:p>
          <a:p>
            <a:r>
              <a:rPr lang="en-US" dirty="0"/>
              <a:t>Again, we couldn’t really do this until recently because of the virus and our part for the system got stuck in customs for a couple months and was reshipped. This serves as the most direct way to compare our theory to actual experimentation. We hope this will help us reveal a true value of k. Emphasize more that there is a mystery to solve. Why is our model not predicting the correct threshold? Observing threshold is simple, so it’s likely that there was an error somewhere in our theoretical model. </a:t>
            </a:r>
          </a:p>
        </p:txBody>
      </p:sp>
      <p:sp>
        <p:nvSpPr>
          <p:cNvPr id="4" name="Slide Number Placeholder 3"/>
          <p:cNvSpPr>
            <a:spLocks noGrp="1"/>
          </p:cNvSpPr>
          <p:nvPr>
            <p:ph type="sldNum" sz="quarter" idx="5"/>
          </p:nvPr>
        </p:nvSpPr>
        <p:spPr/>
        <p:txBody>
          <a:bodyPr/>
          <a:lstStyle/>
          <a:p>
            <a:fld id="{AF37BCB8-1223-4D7D-9234-C9278E554C78}" type="slidenum">
              <a:rPr lang="en-US" smtClean="0"/>
              <a:t>30</a:t>
            </a:fld>
            <a:endParaRPr lang="en-US"/>
          </a:p>
        </p:txBody>
      </p:sp>
    </p:spTree>
    <p:extLst>
      <p:ext uri="{BB962C8B-B14F-4D97-AF65-F5344CB8AC3E}">
        <p14:creationId xmlns:p14="http://schemas.microsoft.com/office/powerpoint/2010/main" val="329845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t>Initial 105 µm multimode fiber and into the combiner. 125 µm double clad fiber after combiner.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t>The temperature is stabilized by a thermoelectric cooler (TEC) to contain a locked wavelength.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t>Goes “through” the combiner upon exit, not into. Mention the acrylic recoat at a super low index in order to achieve total internal reflection. Purpose of combiner is to transmit the 790 light into the cladding of the 125 um fiber.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cap="none" dirty="0"/>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3</a:t>
            </a:fld>
            <a:endParaRPr lang="en-US"/>
          </a:p>
        </p:txBody>
      </p:sp>
    </p:spTree>
    <p:extLst>
      <p:ext uri="{BB962C8B-B14F-4D97-AF65-F5344CB8AC3E}">
        <p14:creationId xmlns:p14="http://schemas.microsoft.com/office/powerpoint/2010/main" val="346224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Change in refractive index affects the accepted wavelength about 5x more than thermal expansion.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.21 nm/c based on taking difference in C from 2058 and 2059 nm wavelength. Reference Ronnie’s dissertation</a:t>
            </a:r>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Mainly due to change in refractive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Our grating length is 1.1 mm with a bandwidth = 1.2 nm and refractive index of 1.45</a:t>
            </a:r>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F37BCB8-1223-4D7D-9234-C9278E554C78}" type="slidenum">
              <a:rPr lang="en-US" smtClean="0"/>
              <a:t>4</a:t>
            </a:fld>
            <a:endParaRPr lang="en-US"/>
          </a:p>
        </p:txBody>
      </p:sp>
    </p:spTree>
    <p:extLst>
      <p:ext uri="{BB962C8B-B14F-4D97-AF65-F5344CB8AC3E}">
        <p14:creationId xmlns:p14="http://schemas.microsoft.com/office/powerpoint/2010/main" val="39422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light spends a large majority of its time within the outer cladding, and this is why the light doesn’t get absorbed too quickly. It only passes through the core a little bit for how much time it spends in the cladding. </a:t>
            </a:r>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extra negative disappears because Ln(0.1026)= a negative number. So they can cancel.</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5</a:t>
            </a:fld>
            <a:endParaRPr lang="en-US"/>
          </a:p>
        </p:txBody>
      </p:sp>
    </p:spTree>
    <p:extLst>
      <p:ext uri="{BB962C8B-B14F-4D97-AF65-F5344CB8AC3E}">
        <p14:creationId xmlns:p14="http://schemas.microsoft.com/office/powerpoint/2010/main" val="2054015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defining some variables, no pressure. No need to go into too much detail. </a:t>
            </a:r>
          </a:p>
          <a:p>
            <a:r>
              <a:rPr lang="en-US" dirty="0"/>
              <a:t>Capital Gamma is the modal overlap – a technical constant. =.75. Essentially 75% in core, and 25% outside. </a:t>
            </a:r>
          </a:p>
          <a:p>
            <a:r>
              <a:rPr lang="en-US" dirty="0"/>
              <a:t>Point out that the 35.06 is the gain </a:t>
            </a:r>
            <a:r>
              <a:rPr lang="en-US" dirty="0" err="1"/>
              <a:t>eqn</a:t>
            </a:r>
            <a:r>
              <a:rPr lang="en-US" dirty="0"/>
              <a:t> result. We know at threshold the r-trip gain = loss. </a:t>
            </a:r>
          </a:p>
        </p:txBody>
      </p:sp>
      <p:sp>
        <p:nvSpPr>
          <p:cNvPr id="4" name="Slide Number Placeholder 3"/>
          <p:cNvSpPr>
            <a:spLocks noGrp="1"/>
          </p:cNvSpPr>
          <p:nvPr>
            <p:ph type="sldNum" sz="quarter" idx="5"/>
          </p:nvPr>
        </p:nvSpPr>
        <p:spPr/>
        <p:txBody>
          <a:bodyPr/>
          <a:lstStyle/>
          <a:p>
            <a:fld id="{AF37BCB8-1223-4D7D-9234-C9278E554C78}" type="slidenum">
              <a:rPr lang="en-US" smtClean="0"/>
              <a:t>6</a:t>
            </a:fld>
            <a:endParaRPr lang="en-US"/>
          </a:p>
        </p:txBody>
      </p:sp>
    </p:spTree>
    <p:extLst>
      <p:ext uri="{BB962C8B-B14F-4D97-AF65-F5344CB8AC3E}">
        <p14:creationId xmlns:p14="http://schemas.microsoft.com/office/powerpoint/2010/main" val="26762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this N2 is for the population throughout the whole length, not our N2 for 10 cm. </a:t>
            </a:r>
          </a:p>
        </p:txBody>
      </p:sp>
      <p:sp>
        <p:nvSpPr>
          <p:cNvPr id="4" name="Slide Number Placeholder 3"/>
          <p:cNvSpPr>
            <a:spLocks noGrp="1"/>
          </p:cNvSpPr>
          <p:nvPr>
            <p:ph type="sldNum" sz="quarter" idx="5"/>
          </p:nvPr>
        </p:nvSpPr>
        <p:spPr/>
        <p:txBody>
          <a:bodyPr/>
          <a:lstStyle/>
          <a:p>
            <a:fld id="{AF37BCB8-1223-4D7D-9234-C9278E554C78}" type="slidenum">
              <a:rPr lang="en-US" smtClean="0"/>
              <a:t>7</a:t>
            </a:fld>
            <a:endParaRPr lang="en-US"/>
          </a:p>
        </p:txBody>
      </p:sp>
    </p:spTree>
    <p:extLst>
      <p:ext uri="{BB962C8B-B14F-4D97-AF65-F5344CB8AC3E}">
        <p14:creationId xmlns:p14="http://schemas.microsoft.com/office/powerpoint/2010/main" val="7135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This is an only average coefficient when compared to higher coefficients of 1.8 or 1.9. This coefficient tells how many 2058 photons are output per 1 photon input. So around 60% of the time when N3 decays to N2, a nearby Tm atom is excited to the N2 state.</a:t>
            </a:r>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cross relaxation coefficient. The slope efficiency is drastically improved when implementing CR. Threshold power (next slide) can also be reduced from CR since more 2058 photons will be emitted through CR.</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9</a:t>
            </a:fld>
            <a:endParaRPr lang="en-US"/>
          </a:p>
        </p:txBody>
      </p:sp>
    </p:spTree>
    <p:extLst>
      <p:ext uri="{BB962C8B-B14F-4D97-AF65-F5344CB8AC3E}">
        <p14:creationId xmlns:p14="http://schemas.microsoft.com/office/powerpoint/2010/main" val="3370699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more 793 nm light we pump with, the more our Tm will be willing to excite into higher states. Naturally when we have a high rate of entry into the N2 state, there will have to be an equal rate of N2 leaving that state in order to achieve equilibrium.</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37BCB8-1223-4D7D-9234-C9278E554C78}" type="slidenum">
              <a:rPr lang="en-US" smtClean="0"/>
              <a:t>10</a:t>
            </a:fld>
            <a:endParaRPr lang="en-US"/>
          </a:p>
        </p:txBody>
      </p:sp>
    </p:spTree>
    <p:extLst>
      <p:ext uri="{BB962C8B-B14F-4D97-AF65-F5344CB8AC3E}">
        <p14:creationId xmlns:p14="http://schemas.microsoft.com/office/powerpoint/2010/main" val="42186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4/30/2021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4294549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7540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212958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084383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89834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69612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20180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15630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2842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538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6208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3725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t>4/30/2021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397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1431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1950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1693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4F0E216-BA48-4F04-AC4F-645AA0DD6AC6}" type="datetimeFigureOut">
              <a:rPr lang="en-US" smtClean="0"/>
              <a:t>4/30/2021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5449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4F0E216-BA48-4F04-AC4F-645AA0DD6AC6}" type="datetimeFigureOut">
              <a:rPr lang="en-US" smtClean="0"/>
              <a:pPr/>
              <a:t>4/30/2021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09098617"/>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26.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E36760-7D60-47B0-875F-8A6C59A38DB3}"/>
              </a:ext>
            </a:extLst>
          </p:cNvPr>
          <p:cNvPicPr>
            <a:picLocks noChangeAspect="1"/>
          </p:cNvPicPr>
          <p:nvPr/>
        </p:nvPicPr>
        <p:blipFill rotWithShape="1">
          <a:blip r:embed="rId4">
            <a:alphaModFix amt="15000"/>
          </a:blip>
          <a:srcRect/>
          <a:stretch/>
        </p:blipFill>
        <p:spPr>
          <a:xfrm>
            <a:off x="0" y="10"/>
            <a:ext cx="12191980" cy="6857990"/>
          </a:xfrm>
          <a:prstGeom prst="rect">
            <a:avLst/>
          </a:prstGeom>
        </p:spPr>
      </p:pic>
      <p:sp>
        <p:nvSpPr>
          <p:cNvPr id="3" name="Subtitle 2">
            <a:extLst>
              <a:ext uri="{FF2B5EF4-FFF2-40B4-BE49-F238E27FC236}">
                <a16:creationId xmlns:a16="http://schemas.microsoft.com/office/drawing/2014/main" id="{6829BAF8-0C34-4AFC-9B37-5F846FECA872}"/>
              </a:ext>
            </a:extLst>
          </p:cNvPr>
          <p:cNvSpPr>
            <a:spLocks noGrp="1"/>
          </p:cNvSpPr>
          <p:nvPr>
            <p:ph type="subTitle" idx="1"/>
          </p:nvPr>
        </p:nvSpPr>
        <p:spPr>
          <a:xfrm>
            <a:off x="1757889" y="3886200"/>
            <a:ext cx="8676222" cy="1905000"/>
          </a:xfrm>
        </p:spPr>
        <p:txBody>
          <a:bodyPr>
            <a:normAutofit/>
          </a:bodyPr>
          <a:lstStyle/>
          <a:p>
            <a:r>
              <a:rPr lang="en-US" cap="none" dirty="0">
                <a:latin typeface="Times New Roman" panose="02020603050405020304" pitchFamily="18" charset="0"/>
                <a:cs typeface="Times New Roman" panose="02020603050405020304" pitchFamily="18" charset="0"/>
              </a:rPr>
              <a:t>Alex Friedrichsen</a:t>
            </a:r>
          </a:p>
          <a:p>
            <a:r>
              <a:rPr lang="en-US" cap="none" dirty="0">
                <a:latin typeface="Times New Roman" panose="02020603050405020304" pitchFamily="18" charset="0"/>
                <a:cs typeface="Times New Roman" panose="02020603050405020304" pitchFamily="18" charset="0"/>
              </a:rPr>
              <a:t>University of North Texas</a:t>
            </a:r>
            <a:endParaRPr lang="en-US" dirty="0"/>
          </a:p>
          <a:p>
            <a:r>
              <a:rPr lang="en-US" cap="none" dirty="0">
                <a:latin typeface="Times New Roman" panose="02020603050405020304" pitchFamily="18" charset="0"/>
                <a:cs typeface="Times New Roman" panose="02020603050405020304" pitchFamily="18" charset="0"/>
              </a:rPr>
              <a:t>Senior Thesis Presentation</a:t>
            </a:r>
          </a:p>
        </p:txBody>
      </p:sp>
      <p:sp>
        <p:nvSpPr>
          <p:cNvPr id="5" name="TextBox 4">
            <a:extLst>
              <a:ext uri="{FF2B5EF4-FFF2-40B4-BE49-F238E27FC236}">
                <a16:creationId xmlns:a16="http://schemas.microsoft.com/office/drawing/2014/main" id="{FC33EB69-ACDE-4D64-BAF8-57B7F770BF45}"/>
              </a:ext>
            </a:extLst>
          </p:cNvPr>
          <p:cNvSpPr txBox="1"/>
          <p:nvPr/>
        </p:nvSpPr>
        <p:spPr>
          <a:xfrm>
            <a:off x="1852968" y="533402"/>
            <a:ext cx="8486064" cy="1446550"/>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Analysis of a Thulium Fiber Laser and of Proposed Experimental Tests</a:t>
            </a:r>
          </a:p>
        </p:txBody>
      </p:sp>
    </p:spTree>
    <p:extLst>
      <p:ext uri="{BB962C8B-B14F-4D97-AF65-F5344CB8AC3E}">
        <p14:creationId xmlns:p14="http://schemas.microsoft.com/office/powerpoint/2010/main" val="121673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7EF822-0A71-448B-8302-A1EE8689320B}"/>
                  </a:ext>
                </a:extLst>
              </p:cNvPr>
              <p:cNvSpPr>
                <a:spLocks noGrp="1"/>
              </p:cNvSpPr>
              <p:nvPr>
                <p:ph type="title"/>
              </p:nvPr>
            </p:nvSpPr>
            <p:spPr>
              <a:xfrm>
                <a:off x="777948" y="199697"/>
                <a:ext cx="6922642" cy="1085476"/>
              </a:xfrm>
            </p:spPr>
            <p:txBody>
              <a:bodyPr vert="horz" lIns="91440" tIns="45720" rIns="91440" bIns="45720" rtlCol="0" anchor="ctr">
                <a:normAutofit/>
              </a:bodyPr>
              <a:lstStyle/>
              <a:p>
                <a:r>
                  <a:rPr lang="en-US" cap="none" dirty="0">
                    <a:latin typeface="Times New Roman" panose="02020603050405020304" pitchFamily="18" charset="0"/>
                    <a:cs typeface="Times New Roman" panose="02020603050405020304" pitchFamily="18" charset="0"/>
                  </a:rPr>
                  <a:t>Graph Depicting Power Input vs. Output</a:t>
                </a:r>
                <a:br>
                  <a:rPr lang="en-US" cap="none" dirty="0">
                    <a:latin typeface="Times New Roman" panose="02020603050405020304" pitchFamily="18" charset="0"/>
                    <a:cs typeface="Times New Roman" panose="02020603050405020304" pitchFamily="18" charset="0"/>
                  </a:rPr>
                </a:br>
                <a:r>
                  <a:rPr lang="en-US" cap="none" dirty="0">
                    <a:latin typeface="Times New Roman" panose="02020603050405020304" pitchFamily="18" charset="0"/>
                    <a:cs typeface="Times New Roman" panose="02020603050405020304" pitchFamily="18" charset="0"/>
                  </a:rPr>
                  <a:t>&amp; Threshold Power (</a:t>
                </a:r>
                <a14:m>
                  <m:oMath xmlns:m="http://schemas.openxmlformats.org/officeDocument/2006/math">
                    <m:sSub>
                      <m:sSubPr>
                        <m:ctrlPr>
                          <a:rPr lang="en-US" b="0" i="1" cap="none" smtClean="0">
                            <a:solidFill>
                              <a:srgbClr val="46FC4F"/>
                            </a:solidFill>
                            <a:latin typeface="Cambria Math" panose="02040503050406030204" pitchFamily="18" charset="0"/>
                          </a:rPr>
                        </m:ctrlPr>
                      </m:sSubPr>
                      <m:e>
                        <m:r>
                          <a:rPr lang="en-US" b="0" i="1" cap="none">
                            <a:solidFill>
                              <a:srgbClr val="46FC4F"/>
                            </a:solidFill>
                            <a:latin typeface="Cambria Math" panose="02040503050406030204" pitchFamily="18" charset="0"/>
                          </a:rPr>
                          <m:t>𝑃</m:t>
                        </m:r>
                      </m:e>
                      <m:sub>
                        <m:r>
                          <a:rPr lang="en-US" b="0" i="1" cap="none">
                            <a:solidFill>
                              <a:srgbClr val="46FC4F"/>
                            </a:solidFill>
                            <a:latin typeface="Cambria Math" panose="02040503050406030204" pitchFamily="18" charset="0"/>
                          </a:rPr>
                          <m:t>𝑡h</m:t>
                        </m:r>
                        <m:r>
                          <a:rPr lang="en-US" b="0" i="1" cap="none" smtClean="0">
                            <a:solidFill>
                              <a:srgbClr val="46FC4F"/>
                            </a:solidFill>
                            <a:latin typeface="Cambria Math" panose="02040503050406030204" pitchFamily="18" charset="0"/>
                          </a:rPr>
                          <m:t>𝑟𝑒𝑠h</m:t>
                        </m:r>
                      </m:sub>
                    </m:sSub>
                  </m:oMath>
                </a14:m>
                <a:r>
                  <a:rPr lang="en-US" cap="none" dirty="0">
                    <a:latin typeface="Times New Roman" panose="02020603050405020304" pitchFamily="18" charset="0"/>
                    <a:cs typeface="Times New Roman" panose="02020603050405020304" pitchFamily="18" charset="0"/>
                  </a:rPr>
                  <a:t>) </a:t>
                </a:r>
              </a:p>
            </p:txBody>
          </p:sp>
        </mc:Choice>
        <mc:Fallback xmlns="">
          <p:sp>
            <p:nvSpPr>
              <p:cNvPr id="2" name="Title 1">
                <a:extLst>
                  <a:ext uri="{FF2B5EF4-FFF2-40B4-BE49-F238E27FC236}">
                    <a16:creationId xmlns:a16="http://schemas.microsoft.com/office/drawing/2014/main" id="{3A7EF822-0A71-448B-8302-A1EE8689320B}"/>
                  </a:ext>
                </a:extLst>
              </p:cNvPr>
              <p:cNvSpPr>
                <a:spLocks noGrp="1" noRot="1" noChangeAspect="1" noMove="1" noResize="1" noEditPoints="1" noAdjustHandles="1" noChangeArrowheads="1" noChangeShapeType="1" noTextEdit="1"/>
              </p:cNvSpPr>
              <p:nvPr>
                <p:ph type="title"/>
              </p:nvPr>
            </p:nvSpPr>
            <p:spPr>
              <a:xfrm>
                <a:off x="777948" y="199697"/>
                <a:ext cx="6922642" cy="1085476"/>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B4257F2-14B0-49D0-8F7A-D460584A9A5C}"/>
              </a:ext>
            </a:extLst>
          </p:cNvPr>
          <p:cNvPicPr>
            <a:picLocks noChangeAspect="1"/>
          </p:cNvPicPr>
          <p:nvPr/>
        </p:nvPicPr>
        <p:blipFill>
          <a:blip r:embed="rId5"/>
          <a:stretch>
            <a:fillRect/>
          </a:stretch>
        </p:blipFill>
        <p:spPr>
          <a:xfrm>
            <a:off x="128367" y="1855616"/>
            <a:ext cx="6922642" cy="358246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70E169-E18A-4145-ADE1-BC43599BDF7C}"/>
                  </a:ext>
                </a:extLst>
              </p:cNvPr>
              <p:cNvSpPr txBox="1"/>
              <p:nvPr/>
            </p:nvSpPr>
            <p:spPr>
              <a:xfrm>
                <a:off x="7126581" y="1590618"/>
                <a:ext cx="4724400" cy="41244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sSub>
                            <m:sSubPr>
                              <m:ctrlPr>
                                <a:rPr lang="en-US" sz="2000" b="0" i="1" cap="small" smtClean="0">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𝐶𝑅</m:t>
                              </m:r>
                              <m:r>
                                <a:rPr lang="en-US" sz="2000" b="0" i="1" cap="small">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sz="2000" b="0" i="1" cap="small">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𝑃</m:t>
                              </m:r>
                            </m:e>
                            <m:sub>
                              <m:r>
                                <a:rPr lang="en-US" sz="2000" b="0" i="1" cap="small">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m:t>
                              </m:r>
                              <m:r>
                                <a:rPr lang="en-US" sz="2000" b="0" i="1" cap="small" smtClean="0">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𝑟𝑒𝑠h</m:t>
                              </m:r>
                            </m:sub>
                          </m:s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sSub>
                            <m:sSub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h𝑣</m:t>
                              </m:r>
                            </m:e>
                            <m: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𝑝𝑢𝑚𝑝</m:t>
                              </m:r>
                            </m:sub>
                          </m:sSub>
                        </m:den>
                      </m:f>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sSub>
                        <m:sSub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𝛾</m:t>
                          </m:r>
                        </m:e>
                        <m: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m:t>
                          </m:r>
                        </m:sub>
                      </m:sSub>
                      <m:sSub>
                        <m:sSub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𝑁</m:t>
                          </m:r>
                        </m:e>
                        <m: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2</m:t>
                          </m:r>
                        </m:sub>
                      </m:s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2</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𝑘</m:t>
                          </m:r>
                          <m:sSubSup>
                            <m:sSubSup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Sup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𝑁</m:t>
                              </m:r>
                            </m:e>
                            <m: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2</m:t>
                              </m:r>
                            </m:sub>
                            <m:sup>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2</m:t>
                              </m:r>
                            </m:sup>
                          </m:sSubSup>
                        </m:num>
                        <m:den>
                          <m:sSub>
                            <m:sSub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𝑉</m:t>
                              </m:r>
                            </m:e>
                            <m:sub>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𝑎𝑏𝑠</m:t>
                              </m:r>
                            </m:sub>
                          </m:sSub>
                        </m:den>
                      </m:f>
                    </m:oMath>
                  </m:oMathPara>
                </a14:m>
                <a:br>
                  <a:rPr lang="en-US" dirty="0">
                    <a:latin typeface="Cambria" panose="02040503050406030204" pitchFamily="18" charset="0"/>
                    <a:ea typeface="Cambria" panose="02040503050406030204" pitchFamily="18" charset="0"/>
                  </a:rPr>
                </a:b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1800" b="0" i="1" kern="1200" cap="small" smtClean="0">
                            <a:solidFill>
                              <a:srgbClr val="FFFFF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1800" b="0" i="1" kern="1200" cap="small">
                            <a:solidFill>
                              <a:srgbClr val="FFFFF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𝑃</m:t>
                        </m:r>
                      </m:e>
                      <m:sub>
                        <m:r>
                          <a:rPr lang="en-US" sz="1800" b="0" i="1" kern="1200" cap="small">
                            <a:solidFill>
                              <a:srgbClr val="FFFFF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m:t>
                        </m:r>
                        <m:r>
                          <a:rPr lang="en-US" sz="1800" b="0" i="1" kern="1200" cap="small" smtClean="0">
                            <a:solidFill>
                              <a:srgbClr val="FFFFF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𝑟𝑒𝑠h</m:t>
                        </m:r>
                      </m:sub>
                    </m:sSub>
                  </m:oMath>
                </a14:m>
                <a:r>
                  <a:rPr lang="en-US" sz="1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latin typeface="Times New Roman" panose="02020603050405020304" pitchFamily="18" charset="0"/>
                    <a:ea typeface="Cambria" panose="02040503050406030204" pitchFamily="18" charset="0"/>
                    <a:cs typeface="Times New Roman" panose="02020603050405020304" pitchFamily="18" charset="0"/>
                  </a:rPr>
                  <a:t>Represents the threshold power of our system.</a:t>
                </a:r>
                <a:br>
                  <a:rPr lang="en-US" dirty="0">
                    <a:latin typeface="Times New Roman" panose="02020603050405020304" pitchFamily="18" charset="0"/>
                    <a:ea typeface="Cambria" panose="02040503050406030204" pitchFamily="18" charset="0"/>
                    <a:cs typeface="Times New Roman" panose="02020603050405020304" pitchFamily="18" charset="0"/>
                  </a:rPr>
                </a:b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Slope efficiency realized only after </a:t>
                </a:r>
                <a14:m>
                  <m:oMath xmlns:m="http://schemas.openxmlformats.org/officeDocument/2006/math">
                    <m:sSub>
                      <m:sSubPr>
                        <m:ctrlPr>
                          <a:rPr lang="en-US" b="0" i="1" cap="none" smtClean="0">
                            <a:latin typeface="Cambria Math" panose="02040503050406030204" pitchFamily="18" charset="0"/>
                          </a:rPr>
                        </m:ctrlPr>
                      </m:sSubPr>
                      <m:e>
                        <m:r>
                          <a:rPr lang="en-US" b="0" i="1" cap="none">
                            <a:latin typeface="Cambria Math" panose="02040503050406030204" pitchFamily="18" charset="0"/>
                          </a:rPr>
                          <m:t>𝑃</m:t>
                        </m:r>
                      </m:e>
                      <m:sub>
                        <m:r>
                          <a:rPr lang="en-US" b="0" i="1" cap="none">
                            <a:latin typeface="Cambria Math" panose="02040503050406030204" pitchFamily="18" charset="0"/>
                          </a:rPr>
                          <m:t>𝑡h</m:t>
                        </m:r>
                        <m:r>
                          <a:rPr lang="en-US" b="0" i="1" cap="none" smtClean="0">
                            <a:latin typeface="Cambria Math" panose="02040503050406030204" pitchFamily="18" charset="0"/>
                          </a:rPr>
                          <m:t>𝑟𝑒𝑠h</m:t>
                        </m:r>
                      </m:sub>
                    </m:sSub>
                    <m:r>
                      <a:rPr lang="en-US" b="0" i="1" cap="none" smtClean="0">
                        <a:latin typeface="Cambria Math" panose="02040503050406030204" pitchFamily="18" charset="0"/>
                      </a:rPr>
                      <m:t>.</m:t>
                    </m:r>
                  </m:oMath>
                </a14:m>
                <a:br>
                  <a:rPr lang="en-US" dirty="0">
                    <a:latin typeface="Times New Roman" panose="02020603050405020304" pitchFamily="18" charset="0"/>
                    <a:ea typeface="Cambria" panose="02040503050406030204" pitchFamily="18" charset="0"/>
                    <a:cs typeface="Times New Roman" panose="02020603050405020304" pitchFamily="18" charset="0"/>
                  </a:rPr>
                </a:b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This is defined as the point at which the laser begins to lase / provide an output signal.</a:t>
                </a:r>
                <a:br>
                  <a:rPr lang="en-US" dirty="0">
                    <a:latin typeface="Times New Roman" panose="02020603050405020304" pitchFamily="18" charset="0"/>
                    <a:ea typeface="Cambria" panose="02040503050406030204" pitchFamily="18" charset="0"/>
                    <a:cs typeface="Times New Roman" panose="02020603050405020304" pitchFamily="18" charset="0"/>
                  </a:rPr>
                </a:b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Inputting less than 1.7 W of power results in 0 lasing ability. </a:t>
                </a:r>
              </a:p>
            </p:txBody>
          </p:sp>
        </mc:Choice>
        <mc:Fallback xmlns="">
          <p:sp>
            <p:nvSpPr>
              <p:cNvPr id="11" name="TextBox 10">
                <a:extLst>
                  <a:ext uri="{FF2B5EF4-FFF2-40B4-BE49-F238E27FC236}">
                    <a16:creationId xmlns:a16="http://schemas.microsoft.com/office/drawing/2014/main" id="{FD70E169-E18A-4145-ADE1-BC43599BDF7C}"/>
                  </a:ext>
                </a:extLst>
              </p:cNvPr>
              <p:cNvSpPr txBox="1">
                <a:spLocks noRot="1" noChangeAspect="1" noMove="1" noResize="1" noEditPoints="1" noAdjustHandles="1" noChangeArrowheads="1" noChangeShapeType="1" noTextEdit="1"/>
              </p:cNvSpPr>
              <p:nvPr/>
            </p:nvSpPr>
            <p:spPr>
              <a:xfrm>
                <a:off x="7126581" y="1590618"/>
                <a:ext cx="4724400" cy="4124462"/>
              </a:xfrm>
              <a:prstGeom prst="rect">
                <a:avLst/>
              </a:prstGeom>
              <a:blipFill>
                <a:blip r:embed="rId6"/>
                <a:stretch>
                  <a:fillRect l="-1677" t="-148" r="-1935" b="-13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FE6E042-320F-4505-8B1B-DED64611C572}"/>
              </a:ext>
            </a:extLst>
          </p:cNvPr>
          <p:cNvSpPr txBox="1"/>
          <p:nvPr/>
        </p:nvSpPr>
        <p:spPr>
          <a:xfrm>
            <a:off x="4119517" y="5068750"/>
            <a:ext cx="1622064"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Power in (W)</a:t>
            </a:r>
          </a:p>
        </p:txBody>
      </p:sp>
      <p:sp>
        <p:nvSpPr>
          <p:cNvPr id="3" name="Rectangle 2">
            <a:extLst>
              <a:ext uri="{FF2B5EF4-FFF2-40B4-BE49-F238E27FC236}">
                <a16:creationId xmlns:a16="http://schemas.microsoft.com/office/drawing/2014/main" id="{B7E9F7F6-80AE-45B0-8829-EB0F746DFAA9}"/>
              </a:ext>
            </a:extLst>
          </p:cNvPr>
          <p:cNvSpPr/>
          <p:nvPr/>
        </p:nvSpPr>
        <p:spPr>
          <a:xfrm>
            <a:off x="128367" y="2804471"/>
            <a:ext cx="461665" cy="1684756"/>
          </a:xfrm>
          <a:prstGeom prst="rect">
            <a:avLst/>
          </a:prstGeom>
          <a:noFill/>
        </p:spPr>
        <p:txBody>
          <a:bodyPr vert="vert270" wrap="none" lIns="91440" tIns="45720" rIns="91440" bIns="45720">
            <a:spAutoFit/>
          </a:bodyPr>
          <a:lstStyle/>
          <a:p>
            <a:pPr algn="ctr"/>
            <a:r>
              <a:rPr lang="en-US" b="1" cap="none"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Power Out (W)</a:t>
            </a:r>
          </a:p>
        </p:txBody>
      </p:sp>
    </p:spTree>
    <p:extLst>
      <p:ext uri="{BB962C8B-B14F-4D97-AF65-F5344CB8AC3E}">
        <p14:creationId xmlns:p14="http://schemas.microsoft.com/office/powerpoint/2010/main" val="76361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A0E8-29E4-4B55-8B09-3ACC6C4142EC}"/>
              </a:ext>
            </a:extLst>
          </p:cNvPr>
          <p:cNvSpPr>
            <a:spLocks noGrp="1"/>
          </p:cNvSpPr>
          <p:nvPr>
            <p:ph type="title"/>
          </p:nvPr>
        </p:nvSpPr>
        <p:spPr>
          <a:xfrm>
            <a:off x="1143001" y="49490"/>
            <a:ext cx="9905998" cy="1221063"/>
          </a:xfrm>
        </p:spPr>
        <p:txBody>
          <a:bodyPr>
            <a:noAutofit/>
          </a:bodyPr>
          <a:lstStyle/>
          <a:p>
            <a:pPr algn="ctr"/>
            <a:r>
              <a:rPr lang="en-US" sz="3600" cap="none" dirty="0">
                <a:latin typeface="Times New Roman" panose="02020603050405020304" pitchFamily="18" charset="0"/>
                <a:cs typeface="Times New Roman" panose="02020603050405020304" pitchFamily="18" charset="0"/>
              </a:rPr>
              <a:t>The Completed Left-Hand Side of The</a:t>
            </a:r>
            <a:br>
              <a:rPr lang="en-US" sz="3600" cap="none" dirty="0">
                <a:latin typeface="Times New Roman" panose="02020603050405020304" pitchFamily="18" charset="0"/>
                <a:cs typeface="Times New Roman" panose="02020603050405020304" pitchFamily="18" charset="0"/>
              </a:rPr>
            </a:br>
            <a:r>
              <a:rPr lang="en-US" sz="3600" cap="none" dirty="0">
                <a:latin typeface="Times New Roman" panose="02020603050405020304" pitchFamily="18" charset="0"/>
                <a:cs typeface="Times New Roman" panose="02020603050405020304" pitchFamily="18" charset="0"/>
              </a:rPr>
              <a:t> Equilibrium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BD5F3B-E19B-40B8-8764-F63B7134B1F9}"/>
                  </a:ext>
                </a:extLst>
              </p:cNvPr>
              <p:cNvSpPr>
                <a:spLocks noGrp="1"/>
              </p:cNvSpPr>
              <p:nvPr>
                <p:ph idx="1"/>
              </p:nvPr>
            </p:nvSpPr>
            <p:spPr>
              <a:xfrm>
                <a:off x="1143001" y="4199860"/>
                <a:ext cx="9905998" cy="2658140"/>
              </a:xfrm>
            </p:spPr>
            <p:txBody>
              <a:bodyPr>
                <a:normAutofit/>
              </a:bodyPr>
              <a:lstStyle/>
              <a:p>
                <a14:m>
                  <m:oMath xmlns:m="http://schemas.openxmlformats.org/officeDocument/2006/math">
                    <m:sSub>
                      <m:sSubPr>
                        <m:ctrlPr>
                          <a:rPr lang="en-US" sz="2400" i="1" cap="none" smtClean="0">
                            <a:solidFill>
                              <a:srgbClr val="46FC4F"/>
                            </a:solidFill>
                            <a:latin typeface="Cambria Math" panose="02040503050406030204" pitchFamily="18" charset="0"/>
                          </a:rPr>
                        </m:ctrlPr>
                      </m:sSubPr>
                      <m:e>
                        <m:r>
                          <a:rPr lang="en-US" sz="2400" i="1" cap="none">
                            <a:solidFill>
                              <a:srgbClr val="46FC4F"/>
                            </a:solidFill>
                            <a:latin typeface="Cambria Math" panose="02040503050406030204" pitchFamily="18" charset="0"/>
                          </a:rPr>
                          <m:t>h𝑣</m:t>
                        </m:r>
                      </m:e>
                      <m:sub>
                        <m:r>
                          <a:rPr lang="en-US" sz="2400" i="1" cap="none">
                            <a:solidFill>
                              <a:srgbClr val="46FC4F"/>
                            </a:solidFill>
                            <a:latin typeface="Cambria Math" panose="02040503050406030204" pitchFamily="18" charset="0"/>
                          </a:rPr>
                          <m:t>𝑝𝑢𝑚𝑝</m:t>
                        </m:r>
                      </m:sub>
                    </m:sSub>
                  </m:oMath>
                </a14:m>
                <a:r>
                  <a:rPr lang="en-US" sz="2400" cap="none" dirty="0">
                    <a:solidFill>
                      <a:srgbClr val="46FC4F"/>
                    </a:solidFill>
                    <a:latin typeface="Times New Roman" panose="02020603050405020304" pitchFamily="18" charset="0"/>
                    <a:cs typeface="Times New Roman" panose="02020603050405020304" pitchFamily="18" charset="0"/>
                  </a:rPr>
                  <a:t> </a:t>
                </a:r>
                <a:r>
                  <a:rPr lang="en-US" sz="2400" cap="none" dirty="0">
                    <a:latin typeface="Times New Roman" panose="02020603050405020304" pitchFamily="18" charset="0"/>
                    <a:ea typeface="Cambria" panose="02040503050406030204" pitchFamily="18" charset="0"/>
                    <a:cs typeface="Times New Roman" panose="02020603050405020304" pitchFamily="18" charset="0"/>
                  </a:rPr>
                  <a:t>is found using a simple equation learned in Modern Physics – </a:t>
                </a:r>
                <a:br>
                  <a:rPr lang="en-US" sz="2400" cap="none" dirty="0">
                    <a:latin typeface="Times New Roman" panose="02020603050405020304" pitchFamily="18" charset="0"/>
                    <a:ea typeface="Cambria" panose="02040503050406030204" pitchFamily="18" charset="0"/>
                    <a:cs typeface="Times New Roman" panose="02020603050405020304" pitchFamily="18" charset="0"/>
                  </a:rPr>
                </a:br>
                <a:endParaRPr lang="en-US" sz="2400" cap="none" dirty="0">
                  <a:latin typeface="Times New Roman" panose="02020603050405020304" pitchFamily="18" charset="0"/>
                  <a:ea typeface="Cambria" panose="02040503050406030204" pitchFamily="18" charset="0"/>
                  <a:cs typeface="Times New Roman" panose="02020603050405020304" pitchFamily="18" charset="0"/>
                </a:endParaRPr>
              </a:p>
              <a:p>
                <a:pPr marL="0" indent="0" algn="ctr">
                  <a:buNone/>
                </a:pPr>
                <a14:m>
                  <m:oMath xmlns:m="http://schemas.openxmlformats.org/officeDocument/2006/math">
                    <m:r>
                      <a:rPr lang="en-US" sz="2400" b="0" i="1" cap="none" smtClean="0">
                        <a:latin typeface="Cambria Math" panose="02040503050406030204" pitchFamily="18" charset="0"/>
                      </a:rPr>
                      <m:t>𝐸</m:t>
                    </m:r>
                    <m:r>
                      <a:rPr lang="en-US" sz="2400" b="0" i="1" cap="none" smtClean="0">
                        <a:latin typeface="Cambria Math" panose="02040503050406030204" pitchFamily="18" charset="0"/>
                      </a:rPr>
                      <m:t>=</m:t>
                    </m:r>
                    <m:f>
                      <m:fPr>
                        <m:ctrlPr>
                          <a:rPr lang="en-US" sz="2400" b="0" i="1" cap="none" smtClean="0">
                            <a:latin typeface="Cambria Math" panose="02040503050406030204" pitchFamily="18" charset="0"/>
                          </a:rPr>
                        </m:ctrlPr>
                      </m:fPr>
                      <m:num>
                        <m:r>
                          <a:rPr lang="en-US" sz="2400" b="0" i="1" cap="none" smtClean="0">
                            <a:latin typeface="Cambria Math" panose="02040503050406030204" pitchFamily="18" charset="0"/>
                          </a:rPr>
                          <m:t>1240 </m:t>
                        </m:r>
                        <m:r>
                          <a:rPr lang="en-US" sz="2400" b="0" i="1" cap="none" smtClean="0">
                            <a:latin typeface="Cambria Math" panose="02040503050406030204" pitchFamily="18" charset="0"/>
                          </a:rPr>
                          <m:t>𝑒𝑉</m:t>
                        </m:r>
                        <m:r>
                          <a:rPr lang="en-US" sz="2400" b="0" i="1" cap="none" smtClean="0">
                            <a:latin typeface="Cambria Math" panose="02040503050406030204" pitchFamily="18" charset="0"/>
                          </a:rPr>
                          <m:t> </m:t>
                        </m:r>
                        <m:r>
                          <a:rPr lang="en-US" sz="2400" b="0" i="1" cap="none" smtClean="0">
                            <a:latin typeface="Cambria Math" panose="02040503050406030204" pitchFamily="18" charset="0"/>
                          </a:rPr>
                          <m:t>𝑛𝑚</m:t>
                        </m:r>
                      </m:num>
                      <m:den>
                        <m:r>
                          <a:rPr lang="en-US" sz="2400" b="0" i="1" cap="none" smtClean="0">
                            <a:latin typeface="Cambria Math" panose="02040503050406030204" pitchFamily="18" charset="0"/>
                          </a:rPr>
                          <m:t>793</m:t>
                        </m:r>
                        <m:r>
                          <a:rPr lang="en-US" sz="2400" b="0" i="1" cap="none" smtClean="0">
                            <a:latin typeface="Cambria Math" panose="02040503050406030204" pitchFamily="18" charset="0"/>
                            <a:ea typeface="Cambria Math" panose="02040503050406030204" pitchFamily="18" charset="0"/>
                          </a:rPr>
                          <m:t>×</m:t>
                        </m:r>
                        <m:sSup>
                          <m:sSupPr>
                            <m:ctrlPr>
                              <a:rPr lang="en-US" sz="2400" b="0" i="1" cap="none" smtClean="0">
                                <a:latin typeface="Cambria Math" panose="02040503050406030204" pitchFamily="18" charset="0"/>
                                <a:ea typeface="Cambria Math" panose="02040503050406030204" pitchFamily="18" charset="0"/>
                              </a:rPr>
                            </m:ctrlPr>
                          </m:sSupPr>
                          <m:e>
                            <m:r>
                              <a:rPr lang="en-US" sz="2400" b="0" i="1" cap="none" smtClean="0">
                                <a:latin typeface="Cambria Math" panose="02040503050406030204" pitchFamily="18" charset="0"/>
                                <a:ea typeface="Cambria Math" panose="02040503050406030204" pitchFamily="18" charset="0"/>
                              </a:rPr>
                              <m:t>10</m:t>
                            </m:r>
                          </m:e>
                          <m:sup>
                            <m:r>
                              <a:rPr lang="en-US" sz="2400" b="0" i="1" cap="none" smtClean="0">
                                <a:latin typeface="Cambria Math" panose="02040503050406030204" pitchFamily="18" charset="0"/>
                                <a:ea typeface="Cambria Math" panose="02040503050406030204" pitchFamily="18" charset="0"/>
                              </a:rPr>
                              <m:t>−9</m:t>
                            </m:r>
                          </m:sup>
                        </m:sSup>
                      </m:den>
                    </m:f>
                  </m:oMath>
                </a14:m>
                <a:r>
                  <a:rPr lang="en-US" sz="2400" cap="none" dirty="0">
                    <a:latin typeface="Times New Roman" panose="02020603050405020304" pitchFamily="18" charset="0"/>
                    <a:cs typeface="Times New Roman" panose="02020603050405020304" pitchFamily="18" charset="0"/>
                  </a:rPr>
                  <a:t> </a:t>
                </a:r>
                <a:r>
                  <a:rPr lang="en-US" sz="2400" cap="none" dirty="0">
                    <a:latin typeface="Times New Roman" panose="02020603050405020304" pitchFamily="18" charset="0"/>
                    <a:ea typeface="Cambria" panose="02040503050406030204" pitchFamily="18" charset="0"/>
                    <a:cs typeface="Times New Roman" panose="02020603050405020304" pitchFamily="18" charset="0"/>
                  </a:rPr>
                  <a:t>derived from the </a:t>
                </a:r>
                <a14:m>
                  <m:oMath xmlns:m="http://schemas.openxmlformats.org/officeDocument/2006/math">
                    <m:r>
                      <a:rPr lang="en-US" sz="2400" b="0" i="1" cap="none" smtClean="0">
                        <a:latin typeface="Cambria Math" panose="02040503050406030204" pitchFamily="18" charset="0"/>
                      </a:rPr>
                      <m:t>𝐸</m:t>
                    </m:r>
                    <m:r>
                      <a:rPr lang="en-US" sz="2400" b="0" i="1" cap="none" smtClean="0">
                        <a:latin typeface="Cambria Math" panose="02040503050406030204" pitchFamily="18" charset="0"/>
                      </a:rPr>
                      <m:t>=</m:t>
                    </m:r>
                    <m:f>
                      <m:fPr>
                        <m:ctrlPr>
                          <a:rPr lang="en-US" sz="2400" b="0" i="1" cap="none" smtClean="0">
                            <a:latin typeface="Cambria Math" panose="02040503050406030204" pitchFamily="18" charset="0"/>
                          </a:rPr>
                        </m:ctrlPr>
                      </m:fPr>
                      <m:num>
                        <m:r>
                          <a:rPr lang="en-US" sz="2400" b="0" i="1" cap="none" smtClean="0">
                            <a:latin typeface="Cambria Math" panose="02040503050406030204" pitchFamily="18" charset="0"/>
                          </a:rPr>
                          <m:t>h𝑐</m:t>
                        </m:r>
                      </m:num>
                      <m:den>
                        <m:r>
                          <a:rPr lang="en-US" sz="2400" b="0" i="1" cap="none" smtClean="0">
                            <a:latin typeface="Cambria Math" panose="02040503050406030204" pitchFamily="18" charset="0"/>
                          </a:rPr>
                          <m:t>𝜆</m:t>
                        </m:r>
                      </m:den>
                    </m:f>
                  </m:oMath>
                </a14:m>
                <a:r>
                  <a:rPr lang="en-US" sz="2400" cap="none" dirty="0">
                    <a:latin typeface="Times New Roman" panose="02020603050405020304" pitchFamily="18" charset="0"/>
                    <a:cs typeface="Times New Roman" panose="02020603050405020304" pitchFamily="18" charset="0"/>
                  </a:rPr>
                  <a:t> </a:t>
                </a:r>
                <a:r>
                  <a:rPr lang="en-US" sz="2400" cap="none" dirty="0">
                    <a:latin typeface="Times New Roman" panose="02020603050405020304" pitchFamily="18" charset="0"/>
                    <a:ea typeface="Cambria" panose="02040503050406030204" pitchFamily="18" charset="0"/>
                    <a:cs typeface="Times New Roman" panose="02020603050405020304" pitchFamily="18" charset="0"/>
                  </a:rPr>
                  <a:t>equation to get </a:t>
                </a:r>
                <a14:m>
                  <m:oMath xmlns:m="http://schemas.openxmlformats.org/officeDocument/2006/math">
                    <m:sSub>
                      <m:sSubPr>
                        <m:ctrlPr>
                          <a:rPr lang="en-US" sz="2400" i="1" cap="none">
                            <a:latin typeface="Cambria Math" panose="02040503050406030204" pitchFamily="18" charset="0"/>
                          </a:rPr>
                        </m:ctrlPr>
                      </m:sSubPr>
                      <m:e>
                        <m:r>
                          <a:rPr lang="en-US" sz="2400" i="1" cap="none">
                            <a:latin typeface="Cambria Math" panose="02040503050406030204" pitchFamily="18" charset="0"/>
                          </a:rPr>
                          <m:t>h𝑣</m:t>
                        </m:r>
                      </m:e>
                      <m:sub>
                        <m:r>
                          <a:rPr lang="en-US" sz="2400" i="1" cap="none">
                            <a:latin typeface="Cambria Math" panose="02040503050406030204" pitchFamily="18" charset="0"/>
                          </a:rPr>
                          <m:t>𝑝𝑢𝑚𝑝</m:t>
                        </m:r>
                      </m:sub>
                    </m:sSub>
                    <m:r>
                      <a:rPr lang="en-US" sz="2400" b="0" i="1" cap="none" smtClean="0">
                        <a:latin typeface="Cambria Math" panose="02040503050406030204" pitchFamily="18" charset="0"/>
                      </a:rPr>
                      <m:t>=2.515 </m:t>
                    </m:r>
                    <m:r>
                      <a:rPr lang="en-US" sz="2400" b="0" i="1" cap="none" smtClean="0">
                        <a:latin typeface="Cambria Math" panose="02040503050406030204" pitchFamily="18" charset="0"/>
                      </a:rPr>
                      <m:t>𝑒𝑉</m:t>
                    </m:r>
                  </m:oMath>
                </a14:m>
                <a:br>
                  <a:rPr lang="en-US" sz="2400" b="0" cap="none" dirty="0">
                    <a:latin typeface="Times New Roman" panose="02020603050405020304" pitchFamily="18" charset="0"/>
                    <a:cs typeface="Times New Roman" panose="02020603050405020304" pitchFamily="18" charset="0"/>
                  </a:rPr>
                </a:br>
                <a:endParaRPr lang="en-US" sz="2400" cap="none"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2BD5F3B-E19B-40B8-8764-F63B7134B1F9}"/>
                  </a:ext>
                </a:extLst>
              </p:cNvPr>
              <p:cNvSpPr>
                <a:spLocks noGrp="1" noRot="1" noChangeAspect="1" noMove="1" noResize="1" noEditPoints="1" noAdjustHandles="1" noChangeArrowheads="1" noChangeShapeType="1" noTextEdit="1"/>
              </p:cNvSpPr>
              <p:nvPr>
                <p:ph idx="1"/>
              </p:nvPr>
            </p:nvSpPr>
            <p:spPr>
              <a:xfrm>
                <a:off x="1143001" y="4199860"/>
                <a:ext cx="9905998" cy="2658140"/>
              </a:xfrm>
              <a:blipFill>
                <a:blip r:embed="rId3"/>
                <a:stretch>
                  <a:fillRect l="-1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E1BB1AA9-F07E-4452-B598-09DBF8ED09F7}"/>
                  </a:ext>
                </a:extLst>
              </p:cNvPr>
              <p:cNvGraphicFramePr>
                <a:graphicFrameLocks noGrp="1"/>
              </p:cNvGraphicFramePr>
              <p:nvPr>
                <p:extLst>
                  <p:ext uri="{D42A27DB-BD31-4B8C-83A1-F6EECF244321}">
                    <p14:modId xmlns:p14="http://schemas.microsoft.com/office/powerpoint/2010/main" val="665743881"/>
                  </p:ext>
                </p:extLst>
              </p:nvPr>
            </p:nvGraphicFramePr>
            <p:xfrm>
              <a:off x="1522968" y="2553932"/>
              <a:ext cx="9146064" cy="1499489"/>
            </p:xfrm>
            <a:graphic>
              <a:graphicData uri="http://schemas.openxmlformats.org/drawingml/2006/table">
                <a:tbl>
                  <a:tblPr firstRow="1" bandRow="1">
                    <a:tableStyleId>{073A0DAA-6AF3-43AB-8588-CEC1D06C72B9}</a:tableStyleId>
                  </a:tblPr>
                  <a:tblGrid>
                    <a:gridCol w="2607041">
                      <a:extLst>
                        <a:ext uri="{9D8B030D-6E8A-4147-A177-3AD203B41FA5}">
                          <a16:colId xmlns:a16="http://schemas.microsoft.com/office/drawing/2014/main" val="2642897660"/>
                        </a:ext>
                      </a:extLst>
                    </a:gridCol>
                    <a:gridCol w="2870790">
                      <a:extLst>
                        <a:ext uri="{9D8B030D-6E8A-4147-A177-3AD203B41FA5}">
                          <a16:colId xmlns:a16="http://schemas.microsoft.com/office/drawing/2014/main" val="3228552792"/>
                        </a:ext>
                      </a:extLst>
                    </a:gridCol>
                    <a:gridCol w="3668233">
                      <a:extLst>
                        <a:ext uri="{9D8B030D-6E8A-4147-A177-3AD203B41FA5}">
                          <a16:colId xmlns:a16="http://schemas.microsoft.com/office/drawing/2014/main" val="1773369432"/>
                        </a:ext>
                      </a:extLst>
                    </a:gridCol>
                  </a:tblGrid>
                  <a:tr h="370840">
                    <a:tc>
                      <a:txBody>
                        <a:bodyPr/>
                        <a:lstStyle/>
                        <a:p>
                          <a:pPr algn="ctr"/>
                          <a:r>
                            <a:rPr lang="en-US" dirty="0"/>
                            <a:t>Variable</a:t>
                          </a:r>
                        </a:p>
                      </a:txBody>
                      <a:tcPr/>
                    </a:tc>
                    <a:tc>
                      <a:txBody>
                        <a:bodyPr/>
                        <a:lstStyle/>
                        <a:p>
                          <a:pPr algn="ctr"/>
                          <a:r>
                            <a:rPr lang="en-US" dirty="0"/>
                            <a:t>Definition</a:t>
                          </a:r>
                        </a:p>
                      </a:txBody>
                      <a:tcPr/>
                    </a:tc>
                    <a:tc>
                      <a:txBody>
                        <a:bodyPr/>
                        <a:lstStyle/>
                        <a:p>
                          <a:pPr algn="ctr"/>
                          <a:r>
                            <a:rPr lang="en-US" dirty="0"/>
                            <a:t>Value</a:t>
                          </a:r>
                        </a:p>
                      </a:txBody>
                      <a:tcPr/>
                    </a:tc>
                    <a:extLst>
                      <a:ext uri="{0D108BD9-81ED-4DB2-BD59-A6C34878D82A}">
                        <a16:rowId xmlns:a16="http://schemas.microsoft.com/office/drawing/2014/main" val="3220395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h𝑣</m:t>
                                    </m:r>
                                  </m:e>
                                  <m:sub>
                                    <m:r>
                                      <a:rPr lang="en-US" b="0" i="1" smtClean="0">
                                        <a:latin typeface="Cambria Math" panose="02040503050406030204" pitchFamily="18" charset="0"/>
                                      </a:rPr>
                                      <m:t>𝑝𝑢𝑚𝑝</m:t>
                                    </m:r>
                                  </m:sub>
                                </m:sSub>
                              </m:oMath>
                            </m:oMathPara>
                          </a14:m>
                          <a:endParaRPr lang="en-US" dirty="0"/>
                        </a:p>
                      </a:txBody>
                      <a:tcPr/>
                    </a:tc>
                    <a:tc>
                      <a:txBody>
                        <a:bodyPr/>
                        <a:lstStyle/>
                        <a:p>
                          <a:pPr algn="ctr"/>
                          <a:r>
                            <a:rPr lang="en-US" dirty="0"/>
                            <a:t>Photon energy</a:t>
                          </a:r>
                        </a:p>
                      </a:txBody>
                      <a:tcPr/>
                    </a:tc>
                    <a:tc>
                      <a:txBody>
                        <a:bodyPr/>
                        <a:lstStyle/>
                        <a:p>
                          <a:pPr algn="ctr"/>
                          <a:r>
                            <a:rPr lang="en-US" dirty="0">
                              <a:latin typeface="Cambria" panose="02040503050406030204" pitchFamily="18" charset="0"/>
                              <a:ea typeface="Cambria" panose="02040503050406030204" pitchFamily="18" charset="0"/>
                            </a:rPr>
                            <a:t>???</a:t>
                          </a:r>
                        </a:p>
                      </a:txBody>
                      <a:tcPr/>
                    </a:tc>
                    <a:extLst>
                      <a:ext uri="{0D108BD9-81ED-4DB2-BD59-A6C34878D82A}">
                        <a16:rowId xmlns:a16="http://schemas.microsoft.com/office/drawing/2014/main" val="145259639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oMath>
                            </m:oMathPara>
                          </a14:m>
                          <a:endParaRPr lang="en-US" dirty="0"/>
                        </a:p>
                      </a:txBody>
                      <a:tcPr/>
                    </a:tc>
                    <a:tc>
                      <a:txBody>
                        <a:bodyPr/>
                        <a:lstStyle/>
                        <a:p>
                          <a:pPr algn="ctr"/>
                          <a:r>
                            <a:rPr lang="en-US" dirty="0"/>
                            <a:t>Cross Relaxation</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dirty="0"/>
                        </a:p>
                      </a:txBody>
                      <a:tcPr/>
                    </a:tc>
                    <a:extLst>
                      <a:ext uri="{0D108BD9-81ED-4DB2-BD59-A6C34878D82A}">
                        <a16:rowId xmlns:a16="http://schemas.microsoft.com/office/drawing/2014/main" val="166318184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𝑡h</m:t>
                                    </m:r>
                                  </m:sub>
                                </m:sSub>
                              </m:oMath>
                            </m:oMathPara>
                          </a14:m>
                          <a:endParaRPr lang="en-US" dirty="0"/>
                        </a:p>
                      </a:txBody>
                      <a:tcPr/>
                    </a:tc>
                    <a:tc>
                      <a:txBody>
                        <a:bodyPr/>
                        <a:lstStyle/>
                        <a:p>
                          <a:pPr algn="ctr"/>
                          <a:r>
                            <a:rPr lang="en-US" dirty="0"/>
                            <a:t>Threshold Power</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kern="1200" smtClean="0">
                                    <a:solidFill>
                                      <a:schemeClr val="dk1"/>
                                    </a:solidFill>
                                    <a:effectLst/>
                                    <a:latin typeface="Cambria Math" panose="02040503050406030204" pitchFamily="18" charset="0"/>
                                    <a:ea typeface="+mn-ea"/>
                                    <a:cs typeface="+mn-cs"/>
                                  </a:rPr>
                                  <m:t>1.7 (</m:t>
                                </m:r>
                                <m:r>
                                  <a:rPr lang="en-US" sz="1800" b="0" i="1" kern="1200" smtClean="0">
                                    <a:solidFill>
                                      <a:schemeClr val="dk1"/>
                                    </a:solidFill>
                                    <a:effectLst/>
                                    <a:latin typeface="Cambria Math" panose="02040503050406030204" pitchFamily="18" charset="0"/>
                                    <a:ea typeface="+mn-ea"/>
                                    <a:cs typeface="+mn-cs"/>
                                  </a:rPr>
                                  <m:t>𝑀𝑒𝑎𝑠𝑢𝑟𝑒𝑑</m:t>
                                </m:r>
                                <m:r>
                                  <a:rPr lang="en-US" sz="1800" b="0" i="1" kern="1200" smtClean="0">
                                    <a:solidFill>
                                      <a:schemeClr val="dk1"/>
                                    </a:solidFill>
                                    <a:effectLst/>
                                    <a:latin typeface="Cambria Math" panose="02040503050406030204" pitchFamily="18" charset="0"/>
                                    <a:ea typeface="+mn-ea"/>
                                    <a:cs typeface="+mn-cs"/>
                                  </a:rPr>
                                  <m:t> </m:t>
                                </m:r>
                                <m:r>
                                  <a:rPr lang="en-US" sz="1800" b="0" i="1" kern="1200" smtClean="0">
                                    <a:solidFill>
                                      <a:schemeClr val="dk1"/>
                                    </a:solidFill>
                                    <a:effectLst/>
                                    <a:latin typeface="Cambria Math" panose="02040503050406030204" pitchFamily="18" charset="0"/>
                                    <a:ea typeface="+mn-ea"/>
                                    <a:cs typeface="+mn-cs"/>
                                  </a:rPr>
                                  <m:t>𝐸𝑥𝑝𝑒𝑟𝑖𝑚𝑒𝑛𝑡𝑎𝑙𝑙𝑦</m:t>
                                </m:r>
                                <m:r>
                                  <a:rPr lang="en-US" sz="1800" b="0" i="1" kern="1200" smtClean="0">
                                    <a:solidFill>
                                      <a:schemeClr val="dk1"/>
                                    </a:solidFill>
                                    <a:effectLst/>
                                    <a:latin typeface="Cambria Math" panose="02040503050406030204" pitchFamily="18" charset="0"/>
                                    <a:ea typeface="+mn-ea"/>
                                    <a:cs typeface="+mn-cs"/>
                                  </a:rPr>
                                  <m:t>)</m:t>
                                </m:r>
                              </m:oMath>
                            </m:oMathPara>
                          </a14:m>
                          <a:endParaRPr lang="en-US" dirty="0"/>
                        </a:p>
                      </a:txBody>
                      <a:tcPr/>
                    </a:tc>
                    <a:extLst>
                      <a:ext uri="{0D108BD9-81ED-4DB2-BD59-A6C34878D82A}">
                        <a16:rowId xmlns:a16="http://schemas.microsoft.com/office/drawing/2014/main" val="2363278538"/>
                      </a:ext>
                    </a:extLst>
                  </a:tr>
                </a:tbl>
              </a:graphicData>
            </a:graphic>
          </p:graphicFrame>
        </mc:Choice>
        <mc:Fallback>
          <p:graphicFrame>
            <p:nvGraphicFramePr>
              <p:cNvPr id="4" name="Table 4">
                <a:extLst>
                  <a:ext uri="{FF2B5EF4-FFF2-40B4-BE49-F238E27FC236}">
                    <a16:creationId xmlns:a16="http://schemas.microsoft.com/office/drawing/2014/main" id="{E1BB1AA9-F07E-4452-B598-09DBF8ED09F7}"/>
                  </a:ext>
                </a:extLst>
              </p:cNvPr>
              <p:cNvGraphicFramePr>
                <a:graphicFrameLocks noGrp="1"/>
              </p:cNvGraphicFramePr>
              <p:nvPr>
                <p:extLst>
                  <p:ext uri="{D42A27DB-BD31-4B8C-83A1-F6EECF244321}">
                    <p14:modId xmlns:p14="http://schemas.microsoft.com/office/powerpoint/2010/main" val="665743881"/>
                  </p:ext>
                </p:extLst>
              </p:nvPr>
            </p:nvGraphicFramePr>
            <p:xfrm>
              <a:off x="1522968" y="2553932"/>
              <a:ext cx="9146064" cy="1499489"/>
            </p:xfrm>
            <a:graphic>
              <a:graphicData uri="http://schemas.openxmlformats.org/drawingml/2006/table">
                <a:tbl>
                  <a:tblPr firstRow="1" bandRow="1">
                    <a:tableStyleId>{073A0DAA-6AF3-43AB-8588-CEC1D06C72B9}</a:tableStyleId>
                  </a:tblPr>
                  <a:tblGrid>
                    <a:gridCol w="2607041">
                      <a:extLst>
                        <a:ext uri="{9D8B030D-6E8A-4147-A177-3AD203B41FA5}">
                          <a16:colId xmlns:a16="http://schemas.microsoft.com/office/drawing/2014/main" val="2642897660"/>
                        </a:ext>
                      </a:extLst>
                    </a:gridCol>
                    <a:gridCol w="2870790">
                      <a:extLst>
                        <a:ext uri="{9D8B030D-6E8A-4147-A177-3AD203B41FA5}">
                          <a16:colId xmlns:a16="http://schemas.microsoft.com/office/drawing/2014/main" val="3228552792"/>
                        </a:ext>
                      </a:extLst>
                    </a:gridCol>
                    <a:gridCol w="3668233">
                      <a:extLst>
                        <a:ext uri="{9D8B030D-6E8A-4147-A177-3AD203B41FA5}">
                          <a16:colId xmlns:a16="http://schemas.microsoft.com/office/drawing/2014/main" val="1773369432"/>
                        </a:ext>
                      </a:extLst>
                    </a:gridCol>
                  </a:tblGrid>
                  <a:tr h="370840">
                    <a:tc>
                      <a:txBody>
                        <a:bodyPr/>
                        <a:lstStyle/>
                        <a:p>
                          <a:pPr algn="ctr"/>
                          <a:r>
                            <a:rPr lang="en-US" dirty="0"/>
                            <a:t>Variable</a:t>
                          </a:r>
                        </a:p>
                      </a:txBody>
                      <a:tcPr/>
                    </a:tc>
                    <a:tc>
                      <a:txBody>
                        <a:bodyPr/>
                        <a:lstStyle/>
                        <a:p>
                          <a:pPr algn="ctr"/>
                          <a:r>
                            <a:rPr lang="en-US" dirty="0"/>
                            <a:t>Definition</a:t>
                          </a:r>
                        </a:p>
                      </a:txBody>
                      <a:tcPr/>
                    </a:tc>
                    <a:tc>
                      <a:txBody>
                        <a:bodyPr/>
                        <a:lstStyle/>
                        <a:p>
                          <a:pPr algn="ctr"/>
                          <a:r>
                            <a:rPr lang="en-US" dirty="0"/>
                            <a:t>Value</a:t>
                          </a:r>
                        </a:p>
                      </a:txBody>
                      <a:tcPr/>
                    </a:tc>
                    <a:extLst>
                      <a:ext uri="{0D108BD9-81ED-4DB2-BD59-A6C34878D82A}">
                        <a16:rowId xmlns:a16="http://schemas.microsoft.com/office/drawing/2014/main" val="3220395001"/>
                      </a:ext>
                    </a:extLst>
                  </a:tr>
                  <a:tr h="386969">
                    <a:tc>
                      <a:txBody>
                        <a:bodyPr/>
                        <a:lstStyle/>
                        <a:p>
                          <a:endParaRPr lang="en-US"/>
                        </a:p>
                      </a:txBody>
                      <a:tcPr>
                        <a:blipFill>
                          <a:blip r:embed="rId4"/>
                          <a:stretch>
                            <a:fillRect l="-234" t="-103125" r="-251869" b="-214063"/>
                          </a:stretch>
                        </a:blipFill>
                      </a:tcPr>
                    </a:tc>
                    <a:tc>
                      <a:txBody>
                        <a:bodyPr/>
                        <a:lstStyle/>
                        <a:p>
                          <a:pPr algn="ctr"/>
                          <a:r>
                            <a:rPr lang="en-US" dirty="0"/>
                            <a:t>Photon energy</a:t>
                          </a:r>
                        </a:p>
                      </a:txBody>
                      <a:tcPr/>
                    </a:tc>
                    <a:tc>
                      <a:txBody>
                        <a:bodyPr/>
                        <a:lstStyle/>
                        <a:p>
                          <a:pPr algn="ctr"/>
                          <a:r>
                            <a:rPr lang="en-US" dirty="0">
                              <a:latin typeface="Cambria" panose="02040503050406030204" pitchFamily="18" charset="0"/>
                              <a:ea typeface="Cambria" panose="02040503050406030204" pitchFamily="18" charset="0"/>
                            </a:rPr>
                            <a:t>???</a:t>
                          </a:r>
                        </a:p>
                      </a:txBody>
                      <a:tcPr/>
                    </a:tc>
                    <a:extLst>
                      <a:ext uri="{0D108BD9-81ED-4DB2-BD59-A6C34878D82A}">
                        <a16:rowId xmlns:a16="http://schemas.microsoft.com/office/drawing/2014/main" val="1452596396"/>
                      </a:ext>
                    </a:extLst>
                  </a:tr>
                  <a:tr h="370840">
                    <a:tc>
                      <a:txBody>
                        <a:bodyPr/>
                        <a:lstStyle/>
                        <a:p>
                          <a:endParaRPr lang="en-US"/>
                        </a:p>
                      </a:txBody>
                      <a:tcPr>
                        <a:blipFill>
                          <a:blip r:embed="rId4"/>
                          <a:stretch>
                            <a:fillRect l="-234" t="-213115" r="-251869" b="-124590"/>
                          </a:stretch>
                        </a:blipFill>
                      </a:tcPr>
                    </a:tc>
                    <a:tc>
                      <a:txBody>
                        <a:bodyPr/>
                        <a:lstStyle/>
                        <a:p>
                          <a:pPr algn="ctr"/>
                          <a:r>
                            <a:rPr lang="en-US" dirty="0"/>
                            <a:t>Cross Relaxation</a:t>
                          </a:r>
                        </a:p>
                      </a:txBody>
                      <a:tcPr/>
                    </a:tc>
                    <a:tc>
                      <a:txBody>
                        <a:bodyPr/>
                        <a:lstStyle/>
                        <a:p>
                          <a:endParaRPr lang="en-US"/>
                        </a:p>
                      </a:txBody>
                      <a:tcPr>
                        <a:blipFill>
                          <a:blip r:embed="rId4"/>
                          <a:stretch>
                            <a:fillRect l="-149668" t="-213115" r="-664" b="-124590"/>
                          </a:stretch>
                        </a:blipFill>
                      </a:tcPr>
                    </a:tc>
                    <a:extLst>
                      <a:ext uri="{0D108BD9-81ED-4DB2-BD59-A6C34878D82A}">
                        <a16:rowId xmlns:a16="http://schemas.microsoft.com/office/drawing/2014/main" val="1663181843"/>
                      </a:ext>
                    </a:extLst>
                  </a:tr>
                  <a:tr h="370840">
                    <a:tc>
                      <a:txBody>
                        <a:bodyPr/>
                        <a:lstStyle/>
                        <a:p>
                          <a:endParaRPr lang="en-US"/>
                        </a:p>
                      </a:txBody>
                      <a:tcPr>
                        <a:blipFill>
                          <a:blip r:embed="rId4"/>
                          <a:stretch>
                            <a:fillRect l="-234" t="-313115" r="-251869" b="-24590"/>
                          </a:stretch>
                        </a:blipFill>
                      </a:tcPr>
                    </a:tc>
                    <a:tc>
                      <a:txBody>
                        <a:bodyPr/>
                        <a:lstStyle/>
                        <a:p>
                          <a:pPr algn="ctr"/>
                          <a:r>
                            <a:rPr lang="en-US" dirty="0"/>
                            <a:t>Threshold Power</a:t>
                          </a:r>
                        </a:p>
                      </a:txBody>
                      <a:tcPr/>
                    </a:tc>
                    <a:tc>
                      <a:txBody>
                        <a:bodyPr/>
                        <a:lstStyle/>
                        <a:p>
                          <a:endParaRPr lang="en-US"/>
                        </a:p>
                      </a:txBody>
                      <a:tcPr>
                        <a:blipFill>
                          <a:blip r:embed="rId4"/>
                          <a:stretch>
                            <a:fillRect l="-149668" t="-313115" r="-664" b="-24590"/>
                          </a:stretch>
                        </a:blipFill>
                      </a:tcPr>
                    </a:tc>
                    <a:extLst>
                      <a:ext uri="{0D108BD9-81ED-4DB2-BD59-A6C34878D82A}">
                        <a16:rowId xmlns:a16="http://schemas.microsoft.com/office/drawing/2014/main" val="236327853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81FBBED-08A5-48CD-BA6B-BE5DD3FE830E}"/>
                  </a:ext>
                </a:extLst>
              </p:cNvPr>
              <p:cNvSpPr txBox="1"/>
              <p:nvPr/>
            </p:nvSpPr>
            <p:spPr>
              <a:xfrm>
                <a:off x="3048866" y="1416992"/>
                <a:ext cx="6094268" cy="898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sSub>
                            <m:sSubPr>
                              <m:ctrlP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𝐶𝑅</m:t>
                              </m:r>
                              <m:r>
                                <a:rPr lang="en-US" sz="24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sz="24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𝑃</m:t>
                              </m:r>
                            </m:e>
                            <m:sub>
                              <m:r>
                                <a:rPr lang="en-US" sz="24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m:t>
                              </m:r>
                            </m:sub>
                          </m:sSub>
                          <m:r>
                            <a:rPr lang="en-US" sz="24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sSub>
                            <m:sSubPr>
                              <m:ctrlPr>
                                <a:rPr lang="en-US" sz="2400" b="0" i="1" cap="small" smtClean="0">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400" b="0" i="1" cap="small">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h𝑣</m:t>
                              </m:r>
                            </m:e>
                            <m:sub>
                              <m:r>
                                <a:rPr lang="en-US" sz="2400" b="0" i="1" cap="small">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𝑝𝑢𝑚𝑝</m:t>
                              </m:r>
                            </m:sub>
                          </m:sSub>
                        </m:den>
                      </m:f>
                      <m: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=1.0816</m:t>
                      </m:r>
                      <m: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sSup>
                        <m:sSupPr>
                          <m:ctrlP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pPr>
                        <m:e>
                          <m: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10</m:t>
                          </m:r>
                        </m:e>
                        <m:sup>
                          <m:r>
                            <a:rPr lang="en-US" sz="24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19</m:t>
                          </m:r>
                        </m:sup>
                      </m:sSup>
                    </m:oMath>
                  </m:oMathPara>
                </a14:m>
                <a:endParaRPr lang="en-US" sz="2400" dirty="0"/>
              </a:p>
            </p:txBody>
          </p:sp>
        </mc:Choice>
        <mc:Fallback xmlns="">
          <p:sp>
            <p:nvSpPr>
              <p:cNvPr id="12" name="TextBox 11">
                <a:extLst>
                  <a:ext uri="{FF2B5EF4-FFF2-40B4-BE49-F238E27FC236}">
                    <a16:creationId xmlns:a16="http://schemas.microsoft.com/office/drawing/2014/main" id="{381FBBED-08A5-48CD-BA6B-BE5DD3FE830E}"/>
                  </a:ext>
                </a:extLst>
              </p:cNvPr>
              <p:cNvSpPr txBox="1">
                <a:spLocks noRot="1" noChangeAspect="1" noMove="1" noResize="1" noEditPoints="1" noAdjustHandles="1" noChangeArrowheads="1" noChangeShapeType="1" noTextEdit="1"/>
              </p:cNvSpPr>
              <p:nvPr/>
            </p:nvSpPr>
            <p:spPr>
              <a:xfrm>
                <a:off x="3048866" y="1416992"/>
                <a:ext cx="6094268" cy="898836"/>
              </a:xfrm>
              <a:prstGeom prst="rect">
                <a:avLst/>
              </a:prstGeom>
              <a:blipFill>
                <a:blip r:embed="rId5"/>
                <a:stretch>
                  <a:fillRect b="-676"/>
                </a:stretch>
              </a:blipFill>
            </p:spPr>
            <p:txBody>
              <a:bodyPr/>
              <a:lstStyle/>
              <a:p>
                <a:r>
                  <a:rPr lang="en-US">
                    <a:noFill/>
                  </a:rPr>
                  <a:t> </a:t>
                </a:r>
              </a:p>
            </p:txBody>
          </p:sp>
        </mc:Fallback>
      </mc:AlternateContent>
    </p:spTree>
    <p:extLst>
      <p:ext uri="{BB962C8B-B14F-4D97-AF65-F5344CB8AC3E}">
        <p14:creationId xmlns:p14="http://schemas.microsoft.com/office/powerpoint/2010/main" val="356386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BB8D49A-A0E1-4AD6-B8E7-C1A3D9AFC771}"/>
                  </a:ext>
                </a:extLst>
              </p:cNvPr>
              <p:cNvSpPr>
                <a:spLocks noGrp="1"/>
              </p:cNvSpPr>
              <p:nvPr>
                <p:ph type="title"/>
              </p:nvPr>
            </p:nvSpPr>
            <p:spPr>
              <a:xfrm>
                <a:off x="1143001" y="140228"/>
                <a:ext cx="9905998" cy="1163216"/>
              </a:xfrm>
            </p:spPr>
            <p:txBody>
              <a:bodyPr/>
              <a:lstStyle/>
              <a:p>
                <a:pPr algn="ctr"/>
                <a:r>
                  <a:rPr lang="en-US" cap="none" dirty="0">
                    <a:latin typeface="Times New Roman" panose="02020603050405020304" pitchFamily="18" charset="0"/>
                    <a:cs typeface="Times New Roman" panose="02020603050405020304" pitchFamily="18" charset="0"/>
                  </a:rPr>
                  <a:t>RHS of Equilibrium Population Equation: </a:t>
                </a:r>
                <a14:m>
                  <m:oMath xmlns:m="http://schemas.openxmlformats.org/officeDocument/2006/math">
                    <m:r>
                      <a:rPr lang="en-US" sz="3200" b="0" i="1" cap="none" smtClean="0">
                        <a:solidFill>
                          <a:srgbClr val="46FC4F"/>
                        </a:solidFill>
                        <a:latin typeface="Cambria Math" panose="02040503050406030204" pitchFamily="18" charset="0"/>
                      </a:rPr>
                      <m:t>𝑘</m:t>
                    </m:r>
                  </m:oMath>
                </a14:m>
                <a:r>
                  <a:rPr lang="en-US" cap="none"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i="1" cap="none">
                            <a:latin typeface="Cambria Math" panose="02040503050406030204" pitchFamily="18" charset="0"/>
                          </a:rPr>
                        </m:ctrlPr>
                      </m:sSubPr>
                      <m:e>
                        <m:r>
                          <a:rPr lang="en-US" i="1" cap="none" smtClean="0">
                            <a:solidFill>
                              <a:srgbClr val="46FC4F"/>
                            </a:solidFill>
                            <a:latin typeface="Cambria Math" panose="02040503050406030204" pitchFamily="18" charset="0"/>
                          </a:rPr>
                          <m:t>𝑉</m:t>
                        </m:r>
                      </m:e>
                      <m:sub>
                        <m:r>
                          <a:rPr lang="en-US" i="1" cap="none" smtClean="0">
                            <a:solidFill>
                              <a:srgbClr val="46FC4F"/>
                            </a:solidFill>
                            <a:latin typeface="Cambria Math" panose="02040503050406030204" pitchFamily="18" charset="0"/>
                          </a:rPr>
                          <m:t>𝑎𝑏𝑠</m:t>
                        </m:r>
                      </m:sub>
                    </m:sSub>
                  </m:oMath>
                </a14:m>
                <a:endParaRPr lang="en-US" cap="none" dirty="0">
                  <a:latin typeface="Times New Roman" panose="02020603050405020304" pitchFamily="18" charset="0"/>
                  <a:cs typeface="Times New Roman" panose="02020603050405020304" pitchFamily="18" charset="0"/>
                </a:endParaRPr>
              </a:p>
            </p:txBody>
          </p:sp>
        </mc:Choice>
        <mc:Fallback>
          <p:sp>
            <p:nvSpPr>
              <p:cNvPr id="2" name="Title 1">
                <a:extLst>
                  <a:ext uri="{FF2B5EF4-FFF2-40B4-BE49-F238E27FC236}">
                    <a16:creationId xmlns:a16="http://schemas.microsoft.com/office/drawing/2014/main" id="{BBB8D49A-A0E1-4AD6-B8E7-C1A3D9AFC771}"/>
                  </a:ext>
                </a:extLst>
              </p:cNvPr>
              <p:cNvSpPr>
                <a:spLocks noGrp="1" noRot="1" noChangeAspect="1" noMove="1" noResize="1" noEditPoints="1" noAdjustHandles="1" noChangeArrowheads="1" noChangeShapeType="1" noTextEdit="1"/>
              </p:cNvSpPr>
              <p:nvPr>
                <p:ph type="title"/>
              </p:nvPr>
            </p:nvSpPr>
            <p:spPr>
              <a:xfrm>
                <a:off x="1143001" y="140228"/>
                <a:ext cx="9905998" cy="1163216"/>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2994A8-9C89-4FB3-B02E-A36B8813BFCD}"/>
                  </a:ext>
                </a:extLst>
              </p:cNvPr>
              <p:cNvSpPr txBox="1"/>
              <p:nvPr/>
            </p:nvSpPr>
            <p:spPr>
              <a:xfrm>
                <a:off x="954801" y="1368622"/>
                <a:ext cx="7921689" cy="45140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𝐿𝐻𝑆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solidFill>
                                <a:srgbClr val="46FC4F"/>
                              </a:solidFill>
                              <a:latin typeface="Cambria Math" panose="02040503050406030204" pitchFamily="18" charset="0"/>
                            </a:rPr>
                            <m:t>𝑘</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num>
                        <m:den>
                          <m:sSub>
                            <m:sSubPr>
                              <m:ctrlPr>
                                <a:rPr lang="en-US" sz="2400" b="0" i="1" smtClean="0">
                                  <a:latin typeface="Cambria Math" panose="02040503050406030204" pitchFamily="18" charset="0"/>
                                </a:rPr>
                              </m:ctrlPr>
                            </m:sSubPr>
                            <m:e>
                              <m:r>
                                <a:rPr lang="en-US" sz="2400" b="0" i="1" smtClean="0">
                                  <a:solidFill>
                                    <a:srgbClr val="46FC4F"/>
                                  </a:solidFill>
                                  <a:latin typeface="Cambria Math" panose="02040503050406030204" pitchFamily="18" charset="0"/>
                                </a:rPr>
                                <m:t>𝑉</m:t>
                              </m:r>
                            </m:e>
                            <m:sub>
                              <m:r>
                                <a:rPr lang="en-US" sz="2400" b="0" i="1" smtClean="0">
                                  <a:solidFill>
                                    <a:srgbClr val="46FC4F"/>
                                  </a:solidFill>
                                  <a:latin typeface="Cambria Math" panose="02040503050406030204" pitchFamily="18" charset="0"/>
                                </a:rPr>
                                <m:t>𝑎𝑏𝑠</m:t>
                              </m:r>
                            </m:sub>
                          </m:sSub>
                        </m:den>
                      </m:f>
                    </m:oMath>
                  </m:oMathPara>
                </a14:m>
                <a:br>
                  <a:rPr lang="en-US" sz="2400" b="0" i="1"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a:br>
                <a:endParaRPr lang="en-US" sz="2400" b="0" i="1"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br>
                  <a:rPr lang="en-US" sz="2400" b="0" i="1"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a:br>
                <a:endParaRPr lang="en-US" sz="2400" b="0" i="1"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2000"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𝑘</m:t>
                        </m:r>
                      </m:e>
                      <m:sub>
                        <m:r>
                          <a:rPr lang="en-US" sz="2000"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𝑐𝑜𝑟𝑟</m:t>
                        </m:r>
                      </m:sub>
                    </m:sSub>
                  </m:oMath>
                </a14:m>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Cambria" panose="02040503050406030204" pitchFamily="18" charset="0"/>
                    <a:cs typeface="Times New Roman" panose="02020603050405020304" pitchFamily="18" charset="0"/>
                  </a:rPr>
                  <a:t>is the constant we aim to find in this experiment. Our literature value is </a:t>
                </a:r>
                <a14:m>
                  <m:oMath xmlns:m="http://schemas.openxmlformats.org/officeDocument/2006/math">
                    <m:r>
                      <a:rPr lang="en-US" sz="2000" i="1" cap="small" smtClean="0">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𝑘</m:t>
                    </m:r>
                    <m:r>
                      <a:rPr lang="en-US" sz="2000"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i="1">
                        <a:latin typeface="Cambria Math" panose="02040503050406030204" pitchFamily="18" charset="0"/>
                      </a:rPr>
                      <m:t>1.5×</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−23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−1</m:t>
                        </m:r>
                      </m:sup>
                    </m:sSup>
                  </m:oMath>
                </a14:m>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sz="2000" b="0" i="1" kern="1200" cap="small" smtClean="0">
                        <a:solidFill>
                          <a:srgbClr val="46FC4F"/>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𝑘</m:t>
                    </m:r>
                  </m:oMath>
                </a14:m>
                <a:r>
                  <a:rPr lang="en-US" sz="2000" dirty="0">
                    <a:latin typeface="Times New Roman" panose="02020603050405020304" pitchFamily="18" charset="0"/>
                    <a:ea typeface="Cambria" panose="02040503050406030204" pitchFamily="18" charset="0"/>
                    <a:cs typeface="Times New Roman" panose="02020603050405020304" pitchFamily="18" charset="0"/>
                  </a:rPr>
                  <a:t> is our likely to be our highest error value since it was taken from a separate source.</a:t>
                </a:r>
                <a:br>
                  <a:rPr lang="en-US" sz="2000" dirty="0">
                    <a:latin typeface="Times New Roman" panose="02020603050405020304" pitchFamily="18" charset="0"/>
                    <a:ea typeface="Cambria" panose="02040503050406030204" pitchFamily="18" charset="0"/>
                    <a:cs typeface="Times New Roman" panose="02020603050405020304" pitchFamily="18" charset="0"/>
                  </a:rPr>
                </a:b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solidFill>
                              <a:srgbClr val="46FC4F"/>
                            </a:solidFill>
                            <a:latin typeface="Cambria Math" panose="02040503050406030204" pitchFamily="18" charset="0"/>
                          </a:rPr>
                          <m:t>𝑉</m:t>
                        </m:r>
                      </m:e>
                      <m:sub>
                        <m:r>
                          <a:rPr lang="en-US" sz="2000" b="0" i="1" smtClean="0">
                            <a:solidFill>
                              <a:srgbClr val="46FC4F"/>
                            </a:solidFill>
                            <a:latin typeface="Cambria Math" panose="02040503050406030204" pitchFamily="18" charset="0"/>
                          </a:rPr>
                          <m:t>𝑎𝑏𝑠</m:t>
                        </m:r>
                      </m:sub>
                    </m:sSub>
                  </m:oMath>
                </a14:m>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Cambria" panose="02040503050406030204" pitchFamily="18" charset="0"/>
                    <a:cs typeface="Times New Roman" panose="02020603050405020304" pitchFamily="18" charset="0"/>
                  </a:rPr>
                  <a:t>is the absorption volume.</a:t>
                </a:r>
                <a:br>
                  <a:rPr lang="en-US" sz="2000" dirty="0">
                    <a:latin typeface="Times New Roman" panose="02020603050405020304" pitchFamily="18" charset="0"/>
                    <a:ea typeface="Cambria" panose="02040503050406030204" pitchFamily="18" charset="0"/>
                    <a:cs typeface="Times New Roman" panose="02020603050405020304" pitchFamily="18" charset="0"/>
                  </a:rPr>
                </a:b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b>
                      <m:sSubPr>
                        <m:ctrlPr>
                          <a:rPr lang="en-US" sz="1800" b="0" i="1" kern="1200" smtClean="0">
                            <a:solidFill>
                              <a:srgbClr val="FFFFFF"/>
                            </a:solidFill>
                            <a:effectLst/>
                            <a:latin typeface="Cambria Math" panose="02040503050406030204" pitchFamily="18" charset="0"/>
                          </a:rPr>
                        </m:ctrlPr>
                      </m:sSubPr>
                      <m:e>
                        <m:r>
                          <a:rPr lang="en-US" sz="1800" b="0" i="1" kern="1200">
                            <a:solidFill>
                              <a:srgbClr val="46FC4F"/>
                            </a:solidFill>
                            <a:effectLst/>
                            <a:latin typeface="Cambria Math" panose="02040503050406030204" pitchFamily="18" charset="0"/>
                          </a:rPr>
                          <m:t>𝑉</m:t>
                        </m:r>
                      </m:e>
                      <m:sub>
                        <m:r>
                          <a:rPr lang="en-US" sz="1800" b="0" i="1" kern="1200">
                            <a:solidFill>
                              <a:srgbClr val="46FC4F"/>
                            </a:solidFill>
                            <a:effectLst/>
                            <a:latin typeface="Cambria Math" panose="02040503050406030204" pitchFamily="18" charset="0"/>
                          </a:rPr>
                          <m:t>𝑎𝑏𝑠</m:t>
                        </m:r>
                      </m:sub>
                    </m:sSub>
                    <m:r>
                      <a:rPr lang="en-US" sz="2000" b="0" i="0" smtClean="0">
                        <a:latin typeface="Cambria Math" panose="02040503050406030204" pitchFamily="18" charset="0"/>
                        <a:ea typeface="Cambria" panose="02040503050406030204" pitchFamily="18" charset="0"/>
                      </a:rPr>
                      <m:t>=</m:t>
                    </m:r>
                    <m:f>
                      <m:fPr>
                        <m:ctrlPr>
                          <a:rPr lang="en-US" sz="2000" b="0" i="1" smtClean="0">
                            <a:latin typeface="Cambria Math" panose="02040503050406030204" pitchFamily="18" charset="0"/>
                            <a:ea typeface="Cambria" panose="02040503050406030204" pitchFamily="18" charset="0"/>
                          </a:rPr>
                        </m:ctrlPr>
                      </m:fPr>
                      <m:num>
                        <m:r>
                          <a:rPr lang="en-US" sz="2000" b="0" i="1" smtClean="0">
                            <a:latin typeface="Cambria Math" panose="02040503050406030204" pitchFamily="18" charset="0"/>
                            <a:ea typeface="Cambria" panose="02040503050406030204" pitchFamily="18" charset="0"/>
                          </a:rPr>
                          <m:t>𝑉𝑜𝑙𝑢𝑚𝑒</m:t>
                        </m:r>
                      </m:num>
                      <m:den>
                        <m:r>
                          <a:rPr lang="en-US" sz="2000" b="0" i="1">
                            <a:latin typeface="Cambria Math" panose="02040503050406030204" pitchFamily="18" charset="0"/>
                            <a:ea typeface="Calibri" panose="020F0502020204030204" pitchFamily="34" charset="0"/>
                            <a:cs typeface="Times New Roman" panose="02020603050405020304" pitchFamily="18" charset="0"/>
                          </a:rPr>
                          <m:t>𝛼</m:t>
                        </m:r>
                      </m:den>
                    </m:f>
                  </m:oMath>
                </a14:m>
                <a:r>
                  <a:rPr lang="en-US" sz="2000" dirty="0">
                    <a:latin typeface="Times New Roman" panose="02020603050405020304" pitchFamily="18" charset="0"/>
                    <a:ea typeface="Cambria" panose="02040503050406030204" pitchFamily="18" charset="0"/>
                    <a:cs typeface="Times New Roman" panose="02020603050405020304" pitchFamily="18" charset="0"/>
                  </a:rPr>
                  <a:t>, where </a:t>
                </a:r>
                <a14:m>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𝛼</m:t>
                    </m:r>
                  </m:oMath>
                </a14:m>
                <a:r>
                  <a:rPr lang="en-US" sz="2000" dirty="0">
                    <a:latin typeface="Times New Roman" panose="02020603050405020304" pitchFamily="18" charset="0"/>
                    <a:ea typeface="Cambria" panose="02040503050406030204" pitchFamily="18" charset="0"/>
                    <a:cs typeface="Times New Roman" panose="02020603050405020304" pitchFamily="18" charset="0"/>
                  </a:rPr>
                  <a:t> is the 1.059 absorption coefficient from earlier.</a:t>
                </a:r>
              </a:p>
            </p:txBody>
          </p:sp>
        </mc:Choice>
        <mc:Fallback xmlns="">
          <p:sp>
            <p:nvSpPr>
              <p:cNvPr id="4" name="TextBox 3">
                <a:extLst>
                  <a:ext uri="{FF2B5EF4-FFF2-40B4-BE49-F238E27FC236}">
                    <a16:creationId xmlns:a16="http://schemas.microsoft.com/office/drawing/2014/main" id="{AD2994A8-9C89-4FB3-B02E-A36B8813BFCD}"/>
                  </a:ext>
                </a:extLst>
              </p:cNvPr>
              <p:cNvSpPr txBox="1">
                <a:spLocks noRot="1" noChangeAspect="1" noMove="1" noResize="1" noEditPoints="1" noAdjustHandles="1" noChangeArrowheads="1" noChangeShapeType="1" noTextEdit="1"/>
              </p:cNvSpPr>
              <p:nvPr/>
            </p:nvSpPr>
            <p:spPr>
              <a:xfrm>
                <a:off x="954801" y="1368622"/>
                <a:ext cx="7921689" cy="4514056"/>
              </a:xfrm>
              <a:prstGeom prst="rect">
                <a:avLst/>
              </a:prstGeom>
              <a:blipFill>
                <a:blip r:embed="rId4"/>
                <a:stretch>
                  <a:fillRect l="-1232" b="-270"/>
                </a:stretch>
              </a:blipFill>
            </p:spPr>
            <p:txBody>
              <a:bodyPr/>
              <a:lstStyle/>
              <a:p>
                <a:r>
                  <a:rPr lang="en-US">
                    <a:noFill/>
                  </a:rPr>
                  <a:t> </a:t>
                </a:r>
              </a:p>
            </p:txBody>
          </p:sp>
        </mc:Fallback>
      </mc:AlternateContent>
      <p:pic>
        <p:nvPicPr>
          <p:cNvPr id="3074" name="Picture 2" descr="See the source image">
            <a:extLst>
              <a:ext uri="{FF2B5EF4-FFF2-40B4-BE49-F238E27FC236}">
                <a16:creationId xmlns:a16="http://schemas.microsoft.com/office/drawing/2014/main" id="{7DDB6A0F-2FE8-42F0-9E90-DE5D89A0D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490" y="2662194"/>
            <a:ext cx="3074436" cy="30744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C0FEBA-DBBD-4D9A-9317-B26463E778F3}"/>
              </a:ext>
            </a:extLst>
          </p:cNvPr>
          <p:cNvSpPr/>
          <p:nvPr/>
        </p:nvSpPr>
        <p:spPr>
          <a:xfrm>
            <a:off x="4476307" y="1313278"/>
            <a:ext cx="1977655" cy="1046351"/>
          </a:xfrm>
          <a:prstGeom prst="rect">
            <a:avLst/>
          </a:prstGeom>
          <a:noFill/>
          <a:ln>
            <a:solidFill>
              <a:srgbClr val="46F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61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DF1CBA2-4380-4416-B972-D98DB0504BCB}"/>
                  </a:ext>
                </a:extLst>
              </p:cNvPr>
              <p:cNvSpPr>
                <a:spLocks noGrp="1"/>
              </p:cNvSpPr>
              <p:nvPr>
                <p:ph type="title"/>
              </p:nvPr>
            </p:nvSpPr>
            <p:spPr>
              <a:xfrm>
                <a:off x="861530" y="381950"/>
                <a:ext cx="10185881" cy="845976"/>
              </a:xfrm>
            </p:spPr>
            <p:txBody>
              <a:bodyPr>
                <a:normAutofit/>
              </a:bodyPr>
              <a:lstStyle/>
              <a:p>
                <a:pPr algn="ctr"/>
                <a:r>
                  <a:rPr lang="en-US" sz="3600" cap="none" dirty="0">
                    <a:latin typeface="Times New Roman" panose="02020603050405020304" pitchFamily="18" charset="0"/>
                    <a:cs typeface="Times New Roman" panose="02020603050405020304" pitchFamily="18" charset="0"/>
                  </a:rPr>
                  <a:t>RHS of  Equilibrium Population Equation: </a:t>
                </a:r>
                <a14:m>
                  <m:oMath xmlns:m="http://schemas.openxmlformats.org/officeDocument/2006/math">
                    <m:sSub>
                      <m:sSubPr>
                        <m:ctrlPr>
                          <a:rPr lang="en-US" sz="3600" b="0" i="1" cap="none" smtClean="0">
                            <a:solidFill>
                              <a:srgbClr val="46FC4F"/>
                            </a:solidFill>
                            <a:latin typeface="Cambria Math" panose="02040503050406030204" pitchFamily="18" charset="0"/>
                          </a:rPr>
                        </m:ctrlPr>
                      </m:sSubPr>
                      <m:e>
                        <m:r>
                          <a:rPr lang="en-US" sz="3600" b="0" i="1" cap="none" smtClean="0">
                            <a:solidFill>
                              <a:srgbClr val="46FC4F"/>
                            </a:solidFill>
                            <a:latin typeface="Cambria Math" panose="02040503050406030204" pitchFamily="18" charset="0"/>
                            <a:ea typeface="Cambria Math" panose="02040503050406030204" pitchFamily="18" charset="0"/>
                          </a:rPr>
                          <m:t>𝛾</m:t>
                        </m:r>
                      </m:e>
                      <m:sub>
                        <m:r>
                          <a:rPr lang="en-US" sz="3600" b="0" i="1" cap="none" smtClean="0">
                            <a:solidFill>
                              <a:srgbClr val="46FC4F"/>
                            </a:solidFill>
                            <a:latin typeface="Cambria Math" panose="02040503050406030204" pitchFamily="18" charset="0"/>
                          </a:rPr>
                          <m:t>0</m:t>
                        </m:r>
                      </m:sub>
                    </m:sSub>
                    <m:r>
                      <a:rPr lang="en-US" sz="3600" b="0" i="1" cap="none" smtClean="0">
                        <a:solidFill>
                          <a:srgbClr val="46FC4F"/>
                        </a:solidFill>
                        <a:latin typeface="Cambria Math" panose="02040503050406030204" pitchFamily="18" charset="0"/>
                      </a:rPr>
                      <m:t> </m:t>
                    </m:r>
                    <m:r>
                      <a:rPr lang="en-US" sz="3600" b="0" i="1" cap="none" smtClean="0">
                        <a:latin typeface="Cambria Math" panose="02040503050406030204" pitchFamily="18" charset="0"/>
                      </a:rPr>
                      <m:t>𝑎𝑛𝑑</m:t>
                    </m:r>
                    <m:r>
                      <a:rPr lang="en-US" sz="3600" b="0" i="1" cap="none" smtClean="0">
                        <a:latin typeface="Cambria Math" panose="02040503050406030204" pitchFamily="18" charset="0"/>
                      </a:rPr>
                      <m:t> </m:t>
                    </m:r>
                    <m:sSub>
                      <m:sSubPr>
                        <m:ctrlPr>
                          <a:rPr lang="en-US" sz="3600" b="0" i="1" cap="none" smtClean="0">
                            <a:solidFill>
                              <a:srgbClr val="46FC4F"/>
                            </a:solidFill>
                            <a:latin typeface="Cambria Math" panose="02040503050406030204" pitchFamily="18" charset="0"/>
                          </a:rPr>
                        </m:ctrlPr>
                      </m:sSubPr>
                      <m:e>
                        <m:r>
                          <a:rPr lang="en-US" sz="3600" b="0" i="1" cap="none" smtClean="0">
                            <a:solidFill>
                              <a:srgbClr val="46FC4F"/>
                            </a:solidFill>
                            <a:latin typeface="Cambria Math" panose="02040503050406030204" pitchFamily="18" charset="0"/>
                          </a:rPr>
                          <m:t>𝑁</m:t>
                        </m:r>
                      </m:e>
                      <m:sub>
                        <m:r>
                          <a:rPr lang="en-US" sz="3600" b="0" i="1" cap="none" smtClean="0">
                            <a:solidFill>
                              <a:srgbClr val="46FC4F"/>
                            </a:solidFill>
                            <a:latin typeface="Cambria Math" panose="02040503050406030204" pitchFamily="18" charset="0"/>
                          </a:rPr>
                          <m:t>2</m:t>
                        </m:r>
                      </m:sub>
                    </m:sSub>
                  </m:oMath>
                </a14:m>
                <a:endParaRPr lang="en-US" sz="3600" cap="none"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EDF1CBA2-4380-4416-B972-D98DB0504BCB}"/>
                  </a:ext>
                </a:extLst>
              </p:cNvPr>
              <p:cNvSpPr>
                <a:spLocks noGrp="1" noRot="1" noChangeAspect="1" noMove="1" noResize="1" noEditPoints="1" noAdjustHandles="1" noChangeArrowheads="1" noChangeShapeType="1" noTextEdit="1"/>
              </p:cNvSpPr>
              <p:nvPr>
                <p:ph type="title"/>
              </p:nvPr>
            </p:nvSpPr>
            <p:spPr>
              <a:xfrm>
                <a:off x="861530" y="381950"/>
                <a:ext cx="10185881" cy="845976"/>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427A79-8D50-427E-B0EB-45E8523B6996}"/>
                  </a:ext>
                </a:extLst>
              </p:cNvPr>
              <p:cNvSpPr>
                <a:spLocks noGrp="1"/>
              </p:cNvSpPr>
              <p:nvPr>
                <p:ph idx="1"/>
              </p:nvPr>
            </p:nvSpPr>
            <p:spPr>
              <a:xfrm>
                <a:off x="1141413" y="1735495"/>
                <a:ext cx="9905998" cy="4055706"/>
              </a:xfrm>
            </p:spPr>
            <p:txBody>
              <a:bodyPr/>
              <a:lstStyle/>
              <a:p>
                <a14:m>
                  <m:oMath xmlns:m="http://schemas.openxmlformats.org/officeDocument/2006/math">
                    <m:sSub>
                      <m:sSubPr>
                        <m:ctrlPr>
                          <a:rPr lang="en-US" sz="2400" b="0" i="1" smtClean="0">
                            <a:solidFill>
                              <a:srgbClr val="46FC4F"/>
                            </a:solidFill>
                            <a:latin typeface="Cambria Math" panose="02040503050406030204" pitchFamily="18" charset="0"/>
                          </a:rPr>
                        </m:ctrlPr>
                      </m:sSubPr>
                      <m:e>
                        <m:r>
                          <a:rPr lang="en-US" sz="2400" b="0" i="1" smtClean="0">
                            <a:solidFill>
                              <a:srgbClr val="46FC4F"/>
                            </a:solidFill>
                            <a:latin typeface="Cambria Math" panose="02040503050406030204" pitchFamily="18" charset="0"/>
                            <a:ea typeface="Cambria Math" panose="02040503050406030204" pitchFamily="18" charset="0"/>
                          </a:rPr>
                          <m:t>𝛾</m:t>
                        </m:r>
                      </m:e>
                      <m:sub>
                        <m:r>
                          <a:rPr lang="en-US" sz="2400" b="0" i="1" smtClean="0">
                            <a:solidFill>
                              <a:srgbClr val="46FC4F"/>
                            </a:solidFill>
                            <a:latin typeface="Cambria Math" panose="02040503050406030204" pitchFamily="18" charset="0"/>
                          </a:rPr>
                          <m:t>0</m:t>
                        </m:r>
                      </m:sub>
                    </m:sSub>
                    <m:sSub>
                      <m:sSubPr>
                        <m:ctrlPr>
                          <a:rPr lang="en-US" sz="2400" b="0" i="1" smtClean="0">
                            <a:solidFill>
                              <a:srgbClr val="46FC4F"/>
                            </a:solidFill>
                            <a:latin typeface="Cambria Math" panose="02040503050406030204" pitchFamily="18" charset="0"/>
                          </a:rPr>
                        </m:ctrlPr>
                      </m:sSubPr>
                      <m:e>
                        <m:r>
                          <a:rPr lang="en-US" sz="2400" b="0" i="1" smtClean="0">
                            <a:solidFill>
                              <a:srgbClr val="46FC4F"/>
                            </a:solidFill>
                            <a:latin typeface="Cambria Math" panose="02040503050406030204" pitchFamily="18" charset="0"/>
                          </a:rPr>
                          <m:t>𝑁</m:t>
                        </m:r>
                      </m:e>
                      <m:sub>
                        <m:r>
                          <a:rPr lang="en-US" sz="2400" b="0" i="1" smtClean="0">
                            <a:solidFill>
                              <a:srgbClr val="46FC4F"/>
                            </a:solidFill>
                            <a:latin typeface="Cambria Math" panose="02040503050406030204" pitchFamily="18" charset="0"/>
                          </a:rPr>
                          <m:t>2</m:t>
                        </m:r>
                      </m:sub>
                    </m:sSub>
                    <m:r>
                      <a:rPr lang="en-US" sz="2400" b="0" i="1" smtClean="0">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𝑘</m:t>
                        </m:r>
                        <m:sSubSup>
                          <m:sSubSupPr>
                            <m:ctrlPr>
                              <a:rPr lang="en-US" sz="2400" b="0" i="1" smtClean="0">
                                <a:solidFill>
                                  <a:srgbClr val="46FC4F"/>
                                </a:solidFill>
                                <a:latin typeface="Cambria Math" panose="02040503050406030204" pitchFamily="18" charset="0"/>
                              </a:rPr>
                            </m:ctrlPr>
                          </m:sSubSupPr>
                          <m:e>
                            <m:r>
                              <a:rPr lang="en-US" sz="2400" b="0" i="1" smtClean="0">
                                <a:solidFill>
                                  <a:srgbClr val="46FC4F"/>
                                </a:solidFill>
                                <a:latin typeface="Cambria Math" panose="02040503050406030204" pitchFamily="18" charset="0"/>
                              </a:rPr>
                              <m:t>𝑁</m:t>
                            </m:r>
                          </m:e>
                          <m:sub>
                            <m:r>
                              <a:rPr lang="en-US" sz="2400" b="0" i="1" smtClean="0">
                                <a:solidFill>
                                  <a:srgbClr val="46FC4F"/>
                                </a:solidFill>
                                <a:latin typeface="Cambria Math" panose="02040503050406030204" pitchFamily="18" charset="0"/>
                              </a:rPr>
                              <m:t>2</m:t>
                            </m:r>
                          </m:sub>
                          <m:sup>
                            <m:r>
                              <a:rPr lang="en-US" sz="2400" b="0" i="1" smtClean="0">
                                <a:solidFill>
                                  <a:srgbClr val="46FC4F"/>
                                </a:solidFill>
                                <a:latin typeface="Cambria Math" panose="02040503050406030204" pitchFamily="18" charset="0"/>
                              </a:rPr>
                              <m:t>2</m:t>
                            </m:r>
                          </m:sup>
                        </m:sSubSup>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𝑎𝑏𝑠</m:t>
                            </m:r>
                          </m:sub>
                        </m:sSub>
                      </m:den>
                    </m:f>
                  </m:oMath>
                </a14:m>
                <a:endParaRPr lang="en-US" sz="2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400" b="0" i="1" smtClean="0">
                            <a:solidFill>
                              <a:srgbClr val="46FC4F"/>
                            </a:solidFill>
                            <a:latin typeface="Cambria Math" panose="02040503050406030204" pitchFamily="18" charset="0"/>
                          </a:rPr>
                        </m:ctrlPr>
                      </m:sSubPr>
                      <m:e>
                        <m:r>
                          <a:rPr lang="en-US" sz="2400" b="0" i="1" smtClean="0">
                            <a:solidFill>
                              <a:srgbClr val="46FC4F"/>
                            </a:solidFill>
                            <a:latin typeface="Cambria Math" panose="02040503050406030204" pitchFamily="18" charset="0"/>
                            <a:ea typeface="Cambria Math" panose="02040503050406030204" pitchFamily="18" charset="0"/>
                          </a:rPr>
                          <m:t>𝛾</m:t>
                        </m:r>
                      </m:e>
                      <m:sub>
                        <m:r>
                          <a:rPr lang="en-US" sz="2400" b="0" i="1" smtClean="0">
                            <a:solidFill>
                              <a:srgbClr val="46FC4F"/>
                            </a:solidFill>
                            <a:latin typeface="Cambria Math" panose="02040503050406030204" pitchFamily="18" charset="0"/>
                          </a:rPr>
                          <m:t>0</m:t>
                        </m:r>
                      </m:sub>
                    </m:sSub>
                  </m:oMath>
                </a14:m>
                <a:r>
                  <a:rPr lang="en-US" sz="2400" cap="none" dirty="0">
                    <a:latin typeface="Times New Roman" panose="02020603050405020304" pitchFamily="18" charset="0"/>
                    <a:cs typeface="Times New Roman" panose="02020603050405020304" pitchFamily="18" charset="0"/>
                  </a:rPr>
                  <a:t> is the decay rate.</a:t>
                </a:r>
              </a:p>
              <a:p>
                <a14:m>
                  <m:oMath xmlns:m="http://schemas.openxmlformats.org/officeDocument/2006/math">
                    <m:sSub>
                      <m:sSubPr>
                        <m:ctrlPr>
                          <a:rPr lang="en-US" sz="2400" b="0" i="1" smtClean="0">
                            <a:solidFill>
                              <a:srgbClr val="46FC4F"/>
                            </a:solidFill>
                            <a:latin typeface="Cambria Math" panose="02040503050406030204" pitchFamily="18" charset="0"/>
                          </a:rPr>
                        </m:ctrlPr>
                      </m:sSubPr>
                      <m:e>
                        <m:r>
                          <a:rPr lang="en-US" sz="2400" b="0" i="1" smtClean="0">
                            <a:solidFill>
                              <a:srgbClr val="46FC4F"/>
                            </a:solidFill>
                            <a:latin typeface="Cambria Math" panose="02040503050406030204" pitchFamily="18" charset="0"/>
                          </a:rPr>
                          <m:t>𝑁</m:t>
                        </m:r>
                      </m:e>
                      <m:sub>
                        <m:r>
                          <a:rPr lang="en-US" sz="2400" b="0" i="1" smtClean="0">
                            <a:solidFill>
                              <a:srgbClr val="46FC4F"/>
                            </a:solidFill>
                            <a:latin typeface="Cambria Math" panose="02040503050406030204" pitchFamily="18" charset="0"/>
                          </a:rPr>
                          <m:t>2</m:t>
                        </m:r>
                      </m:sub>
                    </m:sSub>
                  </m:oMath>
                </a14:m>
                <a:r>
                  <a:rPr lang="en-US" sz="2400" cap="none" dirty="0">
                    <a:latin typeface="Times New Roman" panose="02020603050405020304" pitchFamily="18" charset="0"/>
                    <a:cs typeface="Times New Roman" panose="02020603050405020304" pitchFamily="18" charset="0"/>
                  </a:rPr>
                  <a:t> is the number of atoms in the excited state. This is found by taking an integral of the density of  the excited state. </a:t>
                </a:r>
              </a:p>
              <a:p>
                <a14:m>
                  <m:oMath xmlns:m="http://schemas.openxmlformats.org/officeDocument/2006/math">
                    <m:sSub>
                      <m:sSubPr>
                        <m:ctrlPr>
                          <a:rPr lang="en-US" sz="2400" i="1">
                            <a:solidFill>
                              <a:srgbClr val="46FC4F"/>
                            </a:solidFill>
                            <a:latin typeface="Cambria Math" panose="02040503050406030204" pitchFamily="18" charset="0"/>
                          </a:rPr>
                        </m:ctrlPr>
                      </m:sSubPr>
                      <m:e>
                        <m:r>
                          <a:rPr lang="en-US" sz="2400" i="1">
                            <a:solidFill>
                              <a:srgbClr val="46FC4F"/>
                            </a:solidFill>
                            <a:latin typeface="Cambria Math" panose="02040503050406030204" pitchFamily="18" charset="0"/>
                          </a:rPr>
                          <m:t>𝑁</m:t>
                        </m:r>
                      </m:e>
                      <m:sub>
                        <m:r>
                          <a:rPr lang="en-US" sz="2400" i="1">
                            <a:solidFill>
                              <a:srgbClr val="46FC4F"/>
                            </a:solidFill>
                            <a:latin typeface="Cambria Math" panose="02040503050406030204" pitchFamily="18" charset="0"/>
                          </a:rPr>
                          <m:t>2</m:t>
                        </m:r>
                      </m:sub>
                    </m:sSub>
                    <m:r>
                      <a:rPr lang="en-US" sz="2400" b="0" i="1" smtClean="0">
                        <a:solidFill>
                          <a:srgbClr val="46FC4F"/>
                        </a:solidFill>
                        <a:latin typeface="Cambria Math" panose="02040503050406030204" pitchFamily="18" charset="0"/>
                      </a:rPr>
                      <m:t>=</m:t>
                    </m:r>
                    <m:nary>
                      <m:naryPr>
                        <m:limLoc m:val="undOvr"/>
                        <m:subHide m:val="on"/>
                        <m:supHide m:val="on"/>
                        <m:ctrlPr>
                          <a:rPr lang="en-US" sz="2400" b="0" i="1" smtClean="0">
                            <a:solidFill>
                              <a:schemeClr val="tx1"/>
                            </a:solidFill>
                            <a:latin typeface="Cambria Math" panose="02040503050406030204" pitchFamily="18" charset="0"/>
                          </a:rPr>
                        </m:ctrlPr>
                      </m:naryP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e>
                    </m:nary>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𝑑𝑉</m:t>
                    </m:r>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nary>
                      <m:naryPr>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0</m:t>
                        </m:r>
                      </m:sub>
                      <m:sup>
                        <m:r>
                          <a:rPr lang="en-US" sz="2400" b="0" i="1" smtClean="0">
                            <a:solidFill>
                              <a:schemeClr val="tx1"/>
                            </a:solidFill>
                            <a:latin typeface="Cambria Math" panose="02040503050406030204" pitchFamily="18" charset="0"/>
                          </a:rPr>
                          <m:t>𝑙𝑒𝑛𝑔𝑡h</m:t>
                        </m:r>
                      </m:sup>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ea typeface="Cambria Math" panose="02040503050406030204" pitchFamily="18" charset="0"/>
                              </a:rPr>
                              <m:t>𝑙</m:t>
                            </m:r>
                          </m:sup>
                        </m:sSup>
                        <m:r>
                          <a:rPr lang="en-US" sz="2400" b="0" i="1" smtClean="0">
                            <a:solidFill>
                              <a:schemeClr val="tx1"/>
                            </a:solidFill>
                            <a:latin typeface="Cambria Math" panose="02040503050406030204" pitchFamily="18" charset="0"/>
                            <a:ea typeface="Cambria Math" panose="02040503050406030204" pitchFamily="18" charset="0"/>
                          </a:rPr>
                          <m:t> </m:t>
                        </m:r>
                        <m:r>
                          <a:rPr lang="en-US" sz="2400" b="0" i="1" smtClean="0">
                            <a:solidFill>
                              <a:schemeClr val="tx1"/>
                            </a:solidFill>
                            <a:latin typeface="Cambria Math" panose="02040503050406030204" pitchFamily="18" charset="0"/>
                            <a:ea typeface="Cambria Math" panose="02040503050406030204" pitchFamily="18" charset="0"/>
                          </a:rPr>
                          <m:t>𝑑𝑙</m:t>
                        </m:r>
                      </m:e>
                    </m:nary>
                    <m:r>
                      <a:rPr lang="en-US" sz="2400" b="0" i="1" smtClean="0">
                        <a:solidFill>
                          <a:schemeClr val="tx1"/>
                        </a:solidFill>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2.22</m:t>
                    </m:r>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15</m:t>
                        </m:r>
                      </m:sup>
                    </m:sSup>
                  </m:oMath>
                </a14:m>
                <a:r>
                  <a:rPr lang="en-US" sz="2400" b="0" i="1" dirty="0">
                    <a:latin typeface="Times New Roman" panose="02020603050405020304" pitchFamily="18" charset="0"/>
                    <a:ea typeface="Cambria Math" panose="02040503050406030204" pitchFamily="18" charset="0"/>
                    <a:cs typeface="Times New Roman" panose="02020603050405020304" pitchFamily="18" charset="0"/>
                  </a:rPr>
                  <a:t> </a:t>
                </a:r>
                <a:r>
                  <a:rPr lang="en-US" sz="2400" b="0" dirty="0">
                    <a:effectLst>
                      <a:glow rad="38100">
                        <a:schemeClr val="bg1">
                          <a:lumMod val="50000"/>
                          <a:lumOff val="50000"/>
                          <a:alpha val="20000"/>
                        </a:schemeClr>
                      </a:glow>
                    </a:effectLst>
                    <a:latin typeface="Times New Roman" panose="02020603050405020304" pitchFamily="18" charset="0"/>
                    <a:ea typeface="Cambria Math" panose="02040503050406030204" pitchFamily="18" charset="0"/>
                    <a:cs typeface="Times New Roman" panose="02020603050405020304" pitchFamily="18" charset="0"/>
                  </a:rPr>
                  <a:t>(</a:t>
                </a:r>
                <a:r>
                  <a:rPr lang="en-US" sz="2400" b="0" cap="none" dirty="0">
                    <a:effectLst>
                      <a:glow rad="38100">
                        <a:schemeClr val="bg1">
                          <a:lumMod val="50000"/>
                          <a:lumOff val="50000"/>
                          <a:alpha val="20000"/>
                        </a:schemeClr>
                      </a:glow>
                    </a:effectLst>
                    <a:latin typeface="Times New Roman" panose="02020603050405020304" pitchFamily="18" charset="0"/>
                    <a:ea typeface="Cambria Math" panose="02040503050406030204" pitchFamily="18" charset="0"/>
                    <a:cs typeface="Times New Roman" panose="02020603050405020304" pitchFamily="18" charset="0"/>
                  </a:rPr>
                  <a:t>from </a:t>
                </a:r>
                <a:r>
                  <a:rPr lang="en-US" sz="2400" cap="none" dirty="0">
                    <a:effectLst>
                      <a:glow rad="38100">
                        <a:schemeClr val="bg1">
                          <a:lumMod val="50000"/>
                          <a:lumOff val="50000"/>
                          <a:alpha val="20000"/>
                        </a:schemeClr>
                      </a:glow>
                    </a:effectLst>
                    <a:latin typeface="Times New Roman" panose="02020603050405020304" pitchFamily="18" charset="0"/>
                    <a:ea typeface="Cambria Math" panose="02040503050406030204" pitchFamily="18" charset="0"/>
                    <a:cs typeface="Times New Roman" panose="02020603050405020304" pitchFamily="18" charset="0"/>
                  </a:rPr>
                  <a:t>G</a:t>
                </a:r>
                <a:r>
                  <a:rPr lang="en-US" sz="2400" b="0" cap="none" dirty="0">
                    <a:effectLst>
                      <a:glow rad="38100">
                        <a:schemeClr val="bg1">
                          <a:lumMod val="50000"/>
                          <a:lumOff val="50000"/>
                          <a:alpha val="20000"/>
                        </a:schemeClr>
                      </a:glow>
                    </a:effectLst>
                    <a:latin typeface="Times New Roman" panose="02020603050405020304" pitchFamily="18" charset="0"/>
                    <a:ea typeface="Cambria Math" panose="02040503050406030204" pitchFamily="18" charset="0"/>
                    <a:cs typeface="Times New Roman" panose="02020603050405020304" pitchFamily="18" charset="0"/>
                  </a:rPr>
                  <a:t>ain)</a:t>
                </a:r>
                <a:br>
                  <a:rPr lang="en-US" sz="2400" b="0" cap="none" dirty="0">
                    <a:effectLst>
                      <a:glow rad="38100">
                        <a:schemeClr val="bg1">
                          <a:lumMod val="50000"/>
                          <a:lumOff val="50000"/>
                          <a:alpha val="20000"/>
                        </a:schemeClr>
                      </a:glow>
                    </a:effectLst>
                    <a:latin typeface="Times New Roman" panose="02020603050405020304" pitchFamily="18" charset="0"/>
                    <a:ea typeface="Cambria Math" panose="02040503050406030204" pitchFamily="18" charset="0"/>
                    <a:cs typeface="Times New Roman" panose="02020603050405020304" pitchFamily="18" charset="0"/>
                  </a:rPr>
                </a:br>
                <a14:m>
                  <m:oMath xmlns:m="http://schemas.openxmlformats.org/officeDocument/2006/math">
                    <m:r>
                      <a:rPr lang="en-US" sz="2400" b="0" i="1" smtClean="0">
                        <a:latin typeface="Cambria Math" panose="02040503050406030204" pitchFamily="18" charset="0"/>
                        <a:ea typeface="Cambria Math" panose="02040503050406030204" pitchFamily="18" charset="0"/>
                      </a:rPr>
                      <m:t>𝑜𝑟</m:t>
                    </m:r>
                    <m:r>
                      <a:rPr lang="en-US" sz="2400" b="0" i="1" smtClean="0">
                        <a:latin typeface="Cambria Math" panose="02040503050406030204" pitchFamily="18" charset="0"/>
                        <a:ea typeface="Cambria Math" panose="02040503050406030204" pitchFamily="18" charset="0"/>
                      </a:rPr>
                      <m:t> 4.32% </m:t>
                    </m:r>
                    <m:r>
                      <a:rPr lang="en-US" sz="2400" i="1">
                        <a:latin typeface="Cambria Math" panose="02040503050406030204" pitchFamily="18" charset="0"/>
                        <a:ea typeface="Cambria Math" panose="02040503050406030204" pitchFamily="18" charset="0"/>
                      </a:rPr>
                      <m:t>𝑜𝑓</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𝑜𝑡𝑎𝑙</m:t>
                        </m:r>
                      </m:sub>
                    </m:sSub>
                  </m:oMath>
                </a14:m>
                <a:r>
                  <a:rPr lang="en-US" sz="2400" cap="none" dirty="0">
                    <a:latin typeface="Times New Roman" panose="02020603050405020304" pitchFamily="18" charset="0"/>
                    <a:cs typeface="Times New Roman" panose="02020603050405020304" pitchFamily="18" charset="0"/>
                  </a:rPr>
                  <a:t>.</a:t>
                </a:r>
              </a:p>
            </p:txBody>
          </p:sp>
        </mc:Choice>
        <mc:Fallback>
          <p:sp>
            <p:nvSpPr>
              <p:cNvPr id="3" name="Content Placeholder 2">
                <a:extLst>
                  <a:ext uri="{FF2B5EF4-FFF2-40B4-BE49-F238E27FC236}">
                    <a16:creationId xmlns:a16="http://schemas.microsoft.com/office/drawing/2014/main" id="{BD427A79-8D50-427E-B0EB-45E8523B6996}"/>
                  </a:ext>
                </a:extLst>
              </p:cNvPr>
              <p:cNvSpPr>
                <a:spLocks noGrp="1" noRot="1" noChangeAspect="1" noMove="1" noResize="1" noEditPoints="1" noAdjustHandles="1" noChangeArrowheads="1" noChangeShapeType="1" noTextEdit="1"/>
              </p:cNvSpPr>
              <p:nvPr>
                <p:ph idx="1"/>
              </p:nvPr>
            </p:nvSpPr>
            <p:spPr>
              <a:xfrm>
                <a:off x="1141413" y="1735495"/>
                <a:ext cx="9905998" cy="4055706"/>
              </a:xfrm>
              <a:blipFill>
                <a:blip r:embed="rId4"/>
                <a:stretch>
                  <a:fillRect l="-1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6B842EF-1D99-481F-9AC3-0EC14792F540}"/>
                  </a:ext>
                </a:extLst>
              </p:cNvPr>
              <p:cNvGraphicFramePr>
                <a:graphicFrameLocks noGrp="1"/>
              </p:cNvGraphicFramePr>
              <p:nvPr>
                <p:extLst>
                  <p:ext uri="{D42A27DB-BD31-4B8C-83A1-F6EECF244321}">
                    <p14:modId xmlns:p14="http://schemas.microsoft.com/office/powerpoint/2010/main" val="2734636963"/>
                  </p:ext>
                </p:extLst>
              </p:nvPr>
            </p:nvGraphicFramePr>
            <p:xfrm>
              <a:off x="4814185" y="1735495"/>
              <a:ext cx="6085634" cy="1483360"/>
            </p:xfrm>
            <a:graphic>
              <a:graphicData uri="http://schemas.openxmlformats.org/drawingml/2006/table">
                <a:tbl>
                  <a:tblPr firstRow="1" bandRow="1">
                    <a:tableStyleId>{5C22544A-7EE6-4342-B048-85BDC9FD1C3A}</a:tableStyleId>
                  </a:tblPr>
                  <a:tblGrid>
                    <a:gridCol w="3042817">
                      <a:extLst>
                        <a:ext uri="{9D8B030D-6E8A-4147-A177-3AD203B41FA5}">
                          <a16:colId xmlns:a16="http://schemas.microsoft.com/office/drawing/2014/main" val="261406991"/>
                        </a:ext>
                      </a:extLst>
                    </a:gridCol>
                    <a:gridCol w="3042817">
                      <a:extLst>
                        <a:ext uri="{9D8B030D-6E8A-4147-A177-3AD203B41FA5}">
                          <a16:colId xmlns:a16="http://schemas.microsoft.com/office/drawing/2014/main" val="3164041616"/>
                        </a:ext>
                      </a:extLst>
                    </a:gridCol>
                  </a:tblGrid>
                  <a:tr h="370840">
                    <a:tc>
                      <a:txBody>
                        <a:bodyPr/>
                        <a:lstStyle/>
                        <a:p>
                          <a:pPr algn="ctr"/>
                          <a:r>
                            <a:rPr lang="en-US" dirty="0"/>
                            <a:t>Variable</a:t>
                          </a:r>
                        </a:p>
                      </a:txBody>
                      <a:tcPr/>
                    </a:tc>
                    <a:tc>
                      <a:txBody>
                        <a:bodyPr/>
                        <a:lstStyle/>
                        <a:p>
                          <a:pPr algn="ctr"/>
                          <a:r>
                            <a:rPr lang="en-US" dirty="0"/>
                            <a:t>Value</a:t>
                          </a:r>
                        </a:p>
                      </a:txBody>
                      <a:tcPr/>
                    </a:tc>
                    <a:extLst>
                      <a:ext uri="{0D108BD9-81ED-4DB2-BD59-A6C34878D82A}">
                        <a16:rowId xmlns:a16="http://schemas.microsoft.com/office/drawing/2014/main" val="444058798"/>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a:txBody>
                      <a:tcPr/>
                    </a:tc>
                    <a:tc>
                      <a:txBody>
                        <a:bodyPr/>
                        <a:lstStyle/>
                        <a:p>
                          <a:pPr algn="ctr"/>
                          <a:r>
                            <a:rPr lang="en-US" dirty="0">
                              <a:latin typeface="Cambria" panose="02040503050406030204" pitchFamily="18" charset="0"/>
                              <a:ea typeface="Cambria" panose="02040503050406030204" pitchFamily="18" charset="0"/>
                            </a:rPr>
                            <a:t>1.059</a:t>
                          </a:r>
                        </a:p>
                      </a:txBody>
                      <a:tcPr/>
                    </a:tc>
                    <a:extLst>
                      <a:ext uri="{0D108BD9-81ED-4DB2-BD59-A6C34878D82A}">
                        <a16:rowId xmlns:a16="http://schemas.microsoft.com/office/drawing/2014/main" val="1401660061"/>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a:txBody>
                      <a:tcPr/>
                    </a:tc>
                    <a:tc>
                      <a:txBody>
                        <a:bodyPr/>
                        <a:lstStyle/>
                        <a:p>
                          <a:pPr algn="ctr"/>
                          <a:r>
                            <a:rPr lang="en-US" dirty="0">
                              <a:latin typeface="Cambria" panose="02040503050406030204" pitchFamily="18" charset="0"/>
                              <a:ea typeface="Cambria" panose="02040503050406030204" pitchFamily="18" charset="0"/>
                            </a:rPr>
                            <a:t>2.15 m</a:t>
                          </a:r>
                        </a:p>
                      </a:txBody>
                      <a:tcPr/>
                    </a:tc>
                    <a:extLst>
                      <a:ext uri="{0D108BD9-81ED-4DB2-BD59-A6C34878D82A}">
                        <a16:rowId xmlns:a16="http://schemas.microsoft.com/office/drawing/2014/main" val="201021903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oMath>
                            </m:oMathPara>
                          </a14:m>
                          <a:endParaRPr lang="en-US" dirty="0"/>
                        </a:p>
                      </a:txBody>
                      <a:tcPr/>
                    </a:tc>
                    <a:tc>
                      <a:txBody>
                        <a:bodyPr/>
                        <a:lstStyle/>
                        <a:p>
                          <a:pPr algn="ctr"/>
                          <a:r>
                            <a:rPr lang="en-US" dirty="0">
                              <a:latin typeface="Cambria" panose="02040503050406030204" pitchFamily="18" charset="0"/>
                              <a:ea typeface="Cambria" panose="02040503050406030204" pitchFamily="18" charset="0"/>
                            </a:rPr>
                            <a:t>???</a:t>
                          </a:r>
                        </a:p>
                      </a:txBody>
                      <a:tcPr/>
                    </a:tc>
                    <a:extLst>
                      <a:ext uri="{0D108BD9-81ED-4DB2-BD59-A6C34878D82A}">
                        <a16:rowId xmlns:a16="http://schemas.microsoft.com/office/drawing/2014/main" val="3903393475"/>
                      </a:ext>
                    </a:extLst>
                  </a:tr>
                </a:tbl>
              </a:graphicData>
            </a:graphic>
          </p:graphicFrame>
        </mc:Choice>
        <mc:Fallback xmlns="">
          <p:graphicFrame>
            <p:nvGraphicFramePr>
              <p:cNvPr id="4" name="Table 4">
                <a:extLst>
                  <a:ext uri="{FF2B5EF4-FFF2-40B4-BE49-F238E27FC236}">
                    <a16:creationId xmlns:a16="http://schemas.microsoft.com/office/drawing/2014/main" id="{C6B842EF-1D99-481F-9AC3-0EC14792F540}"/>
                  </a:ext>
                </a:extLst>
              </p:cNvPr>
              <p:cNvGraphicFramePr>
                <a:graphicFrameLocks noGrp="1"/>
              </p:cNvGraphicFramePr>
              <p:nvPr>
                <p:extLst>
                  <p:ext uri="{D42A27DB-BD31-4B8C-83A1-F6EECF244321}">
                    <p14:modId xmlns:p14="http://schemas.microsoft.com/office/powerpoint/2010/main" val="2734636963"/>
                  </p:ext>
                </p:extLst>
              </p:nvPr>
            </p:nvGraphicFramePr>
            <p:xfrm>
              <a:off x="4814185" y="1735495"/>
              <a:ext cx="6085634" cy="1483360"/>
            </p:xfrm>
            <a:graphic>
              <a:graphicData uri="http://schemas.openxmlformats.org/drawingml/2006/table">
                <a:tbl>
                  <a:tblPr firstRow="1" bandRow="1">
                    <a:tableStyleId>{5C22544A-7EE6-4342-B048-85BDC9FD1C3A}</a:tableStyleId>
                  </a:tblPr>
                  <a:tblGrid>
                    <a:gridCol w="3042817">
                      <a:extLst>
                        <a:ext uri="{9D8B030D-6E8A-4147-A177-3AD203B41FA5}">
                          <a16:colId xmlns:a16="http://schemas.microsoft.com/office/drawing/2014/main" val="261406991"/>
                        </a:ext>
                      </a:extLst>
                    </a:gridCol>
                    <a:gridCol w="3042817">
                      <a:extLst>
                        <a:ext uri="{9D8B030D-6E8A-4147-A177-3AD203B41FA5}">
                          <a16:colId xmlns:a16="http://schemas.microsoft.com/office/drawing/2014/main" val="3164041616"/>
                        </a:ext>
                      </a:extLst>
                    </a:gridCol>
                  </a:tblGrid>
                  <a:tr h="370840">
                    <a:tc>
                      <a:txBody>
                        <a:bodyPr/>
                        <a:lstStyle/>
                        <a:p>
                          <a:pPr algn="ctr"/>
                          <a:r>
                            <a:rPr lang="en-US" dirty="0"/>
                            <a:t>Variable</a:t>
                          </a:r>
                        </a:p>
                      </a:txBody>
                      <a:tcPr/>
                    </a:tc>
                    <a:tc>
                      <a:txBody>
                        <a:bodyPr/>
                        <a:lstStyle/>
                        <a:p>
                          <a:pPr algn="ctr"/>
                          <a:r>
                            <a:rPr lang="en-US" dirty="0"/>
                            <a:t>Value</a:t>
                          </a:r>
                        </a:p>
                      </a:txBody>
                      <a:tcPr/>
                    </a:tc>
                    <a:extLst>
                      <a:ext uri="{0D108BD9-81ED-4DB2-BD59-A6C34878D82A}">
                        <a16:rowId xmlns:a16="http://schemas.microsoft.com/office/drawing/2014/main" val="444058798"/>
                      </a:ext>
                    </a:extLst>
                  </a:tr>
                  <a:tr h="370840">
                    <a:tc>
                      <a:txBody>
                        <a:bodyPr/>
                        <a:lstStyle/>
                        <a:p>
                          <a:endParaRPr lang="en-US"/>
                        </a:p>
                      </a:txBody>
                      <a:tcPr>
                        <a:blipFill>
                          <a:blip r:embed="rId5"/>
                          <a:stretch>
                            <a:fillRect l="-200" t="-106452" r="-100800" b="-217742"/>
                          </a:stretch>
                        </a:blipFill>
                      </a:tcPr>
                    </a:tc>
                    <a:tc>
                      <a:txBody>
                        <a:bodyPr/>
                        <a:lstStyle/>
                        <a:p>
                          <a:pPr algn="ctr"/>
                          <a:r>
                            <a:rPr lang="en-US" dirty="0">
                              <a:latin typeface="Cambria" panose="02040503050406030204" pitchFamily="18" charset="0"/>
                              <a:ea typeface="Cambria" panose="02040503050406030204" pitchFamily="18" charset="0"/>
                            </a:rPr>
                            <a:t>1.059</a:t>
                          </a:r>
                        </a:p>
                      </a:txBody>
                      <a:tcPr/>
                    </a:tc>
                    <a:extLst>
                      <a:ext uri="{0D108BD9-81ED-4DB2-BD59-A6C34878D82A}">
                        <a16:rowId xmlns:a16="http://schemas.microsoft.com/office/drawing/2014/main" val="1401660061"/>
                      </a:ext>
                    </a:extLst>
                  </a:tr>
                  <a:tr h="370840">
                    <a:tc>
                      <a:txBody>
                        <a:bodyPr/>
                        <a:lstStyle/>
                        <a:p>
                          <a:endParaRPr lang="en-US"/>
                        </a:p>
                      </a:txBody>
                      <a:tcPr>
                        <a:blipFill>
                          <a:blip r:embed="rId5"/>
                          <a:stretch>
                            <a:fillRect l="-200" t="-209836" r="-100800" b="-121311"/>
                          </a:stretch>
                        </a:blipFill>
                      </a:tcPr>
                    </a:tc>
                    <a:tc>
                      <a:txBody>
                        <a:bodyPr/>
                        <a:lstStyle/>
                        <a:p>
                          <a:pPr algn="ctr"/>
                          <a:r>
                            <a:rPr lang="en-US" dirty="0">
                              <a:latin typeface="Cambria" panose="02040503050406030204" pitchFamily="18" charset="0"/>
                              <a:ea typeface="Cambria" panose="02040503050406030204" pitchFamily="18" charset="0"/>
                            </a:rPr>
                            <a:t>2.15 m</a:t>
                          </a:r>
                        </a:p>
                      </a:txBody>
                      <a:tcPr/>
                    </a:tc>
                    <a:extLst>
                      <a:ext uri="{0D108BD9-81ED-4DB2-BD59-A6C34878D82A}">
                        <a16:rowId xmlns:a16="http://schemas.microsoft.com/office/drawing/2014/main" val="2010219033"/>
                      </a:ext>
                    </a:extLst>
                  </a:tr>
                  <a:tr h="370840">
                    <a:tc>
                      <a:txBody>
                        <a:bodyPr/>
                        <a:lstStyle/>
                        <a:p>
                          <a:endParaRPr lang="en-US"/>
                        </a:p>
                      </a:txBody>
                      <a:tcPr>
                        <a:blipFill>
                          <a:blip r:embed="rId5"/>
                          <a:stretch>
                            <a:fillRect l="-200" t="-309836" r="-100800" b="-21311"/>
                          </a:stretch>
                        </a:blipFill>
                      </a:tcPr>
                    </a:tc>
                    <a:tc>
                      <a:txBody>
                        <a:bodyPr/>
                        <a:lstStyle/>
                        <a:p>
                          <a:pPr algn="ctr"/>
                          <a:r>
                            <a:rPr lang="en-US" dirty="0">
                              <a:latin typeface="Cambria" panose="02040503050406030204" pitchFamily="18" charset="0"/>
                              <a:ea typeface="Cambria" panose="02040503050406030204" pitchFamily="18" charset="0"/>
                            </a:rPr>
                            <a:t>???</a:t>
                          </a:r>
                        </a:p>
                      </a:txBody>
                      <a:tcPr/>
                    </a:tc>
                    <a:extLst>
                      <a:ext uri="{0D108BD9-81ED-4DB2-BD59-A6C34878D82A}">
                        <a16:rowId xmlns:a16="http://schemas.microsoft.com/office/drawing/2014/main" val="3903393475"/>
                      </a:ext>
                    </a:extLst>
                  </a:tr>
                </a:tbl>
              </a:graphicData>
            </a:graphic>
          </p:graphicFrame>
        </mc:Fallback>
      </mc:AlternateContent>
      <p:sp>
        <p:nvSpPr>
          <p:cNvPr id="5" name="TextBox 4">
            <a:extLst>
              <a:ext uri="{FF2B5EF4-FFF2-40B4-BE49-F238E27FC236}">
                <a16:creationId xmlns:a16="http://schemas.microsoft.com/office/drawing/2014/main" id="{52FA26A2-DA97-4DBD-A67B-E9876FC7928A}"/>
              </a:ext>
            </a:extLst>
          </p:cNvPr>
          <p:cNvSpPr txBox="1"/>
          <p:nvPr/>
        </p:nvSpPr>
        <p:spPr>
          <a:xfrm>
            <a:off x="3075849" y="1599243"/>
            <a:ext cx="124758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Density Dependent</a:t>
            </a:r>
          </a:p>
        </p:txBody>
      </p:sp>
      <p:sp>
        <p:nvSpPr>
          <p:cNvPr id="6" name="TextBox 5">
            <a:extLst>
              <a:ext uri="{FF2B5EF4-FFF2-40B4-BE49-F238E27FC236}">
                <a16:creationId xmlns:a16="http://schemas.microsoft.com/office/drawing/2014/main" id="{5D77E881-3685-4155-A7EB-193C01E1BEDD}"/>
              </a:ext>
            </a:extLst>
          </p:cNvPr>
          <p:cNvSpPr txBox="1"/>
          <p:nvPr/>
        </p:nvSpPr>
        <p:spPr>
          <a:xfrm>
            <a:off x="664708" y="1637291"/>
            <a:ext cx="125494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Standard</a:t>
            </a:r>
          </a:p>
        </p:txBody>
      </p:sp>
      <p:cxnSp>
        <p:nvCxnSpPr>
          <p:cNvPr id="8" name="Straight Arrow Connector 7">
            <a:extLst>
              <a:ext uri="{FF2B5EF4-FFF2-40B4-BE49-F238E27FC236}">
                <a16:creationId xmlns:a16="http://schemas.microsoft.com/office/drawing/2014/main" id="{3646A87E-A515-4DC6-A9A3-4DD3A59C9B97}"/>
              </a:ext>
            </a:extLst>
          </p:cNvPr>
          <p:cNvCxnSpPr/>
          <p:nvPr/>
        </p:nvCxnSpPr>
        <p:spPr>
          <a:xfrm>
            <a:off x="1222349" y="2018721"/>
            <a:ext cx="315310" cy="3833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4C09C3-AF87-4065-AEF5-E4CB7EF80B84}"/>
              </a:ext>
            </a:extLst>
          </p:cNvPr>
          <p:cNvCxnSpPr/>
          <p:nvPr/>
        </p:nvCxnSpPr>
        <p:spPr>
          <a:xfrm flipH="1">
            <a:off x="3174124" y="2291255"/>
            <a:ext cx="525517" cy="290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348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2F32-5F75-4B7A-8F57-1FC5B0A4F2AB}"/>
              </a:ext>
            </a:extLst>
          </p:cNvPr>
          <p:cNvSpPr>
            <a:spLocks noGrp="1"/>
          </p:cNvSpPr>
          <p:nvPr>
            <p:ph type="title"/>
          </p:nvPr>
        </p:nvSpPr>
        <p:spPr>
          <a:xfrm>
            <a:off x="643192" y="609600"/>
            <a:ext cx="3643674" cy="1905000"/>
          </a:xfrm>
        </p:spPr>
        <p:txBody>
          <a:bodyPr>
            <a:normAutofit/>
          </a:bodyPr>
          <a:lstStyle/>
          <a:p>
            <a:r>
              <a:rPr lang="en-US" cap="none" dirty="0">
                <a:latin typeface="Times New Roman" panose="02020603050405020304" pitchFamily="18" charset="0"/>
                <a:cs typeface="Times New Roman" panose="02020603050405020304" pitchFamily="18" charset="0"/>
              </a:rPr>
              <a:t>Excited State Population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DE4023-0F5A-4B2D-8E39-C4E847F6D1B6}"/>
                  </a:ext>
                </a:extLst>
              </p:cNvPr>
              <p:cNvSpPr>
                <a:spLocks noGrp="1"/>
              </p:cNvSpPr>
              <p:nvPr>
                <p:ph idx="1"/>
              </p:nvPr>
            </p:nvSpPr>
            <p:spPr>
              <a:xfrm>
                <a:off x="643192" y="2666999"/>
                <a:ext cx="3643674" cy="3216276"/>
              </a:xfrm>
            </p:spPr>
            <p:txBody>
              <a:bodyPr anchor="t">
                <a:normAutofit/>
              </a:bodyPr>
              <a:lstStyle/>
              <a:p>
                <a:r>
                  <a:rPr lang="en-US" sz="1800" cap="none" dirty="0">
                    <a:latin typeface="Times New Roman" panose="02020603050405020304" pitchFamily="18" charset="0"/>
                    <a:cs typeface="Times New Roman" panose="02020603050405020304" pitchFamily="18" charset="0"/>
                  </a:rPr>
                  <a:t>To the side is a chart representing the population density of excited state thulium.</a:t>
                </a:r>
              </a:p>
              <a:p>
                <a:r>
                  <a:rPr lang="en-US" sz="1800" cap="none" dirty="0">
                    <a:latin typeface="Times New Roman" panose="02020603050405020304" pitchFamily="18" charset="0"/>
                    <a:cs typeface="Times New Roman" panose="02020603050405020304" pitchFamily="18" charset="0"/>
                  </a:rPr>
                  <a:t>It decreases due to attenuation throughout the fiber. </a:t>
                </a:r>
              </a:p>
              <a:p>
                <a:r>
                  <a:rPr lang="en-US" sz="1800" cap="none" dirty="0">
                    <a:latin typeface="Times New Roman" panose="02020603050405020304" pitchFamily="18" charset="0"/>
                    <a:cs typeface="Times New Roman" panose="02020603050405020304" pitchFamily="18" charset="0"/>
                  </a:rPr>
                  <a:t>Use </a:t>
                </a:r>
                <a14:m>
                  <m:oMath xmlns:m="http://schemas.openxmlformats.org/officeDocument/2006/math">
                    <m:sSub>
                      <m:sSubPr>
                        <m:ctrlPr>
                          <a:rPr lang="en-US" sz="1800" i="1" cap="none" smtClean="0">
                            <a:latin typeface="Cambria Math" panose="02040503050406030204" pitchFamily="18" charset="0"/>
                          </a:rPr>
                        </m:ctrlPr>
                      </m:sSubPr>
                      <m:e>
                        <m:r>
                          <a:rPr lang="en-US" sz="1800" b="0" i="1" cap="none" smtClean="0">
                            <a:latin typeface="Cambria Math" panose="02040503050406030204" pitchFamily="18" charset="0"/>
                          </a:rPr>
                          <m:t>𝑛</m:t>
                        </m:r>
                      </m:e>
                      <m:sub>
                        <m:r>
                          <a:rPr lang="en-US" sz="1800" b="0" i="1" cap="none" smtClean="0">
                            <a:latin typeface="Cambria Math" panose="02040503050406030204" pitchFamily="18" charset="0"/>
                          </a:rPr>
                          <m:t>2</m:t>
                        </m:r>
                      </m:sub>
                    </m:sSub>
                    <m:r>
                      <a:rPr lang="en-US" sz="1800" b="0" i="1" cap="none" smtClean="0">
                        <a:latin typeface="Cambria Math" panose="02040503050406030204" pitchFamily="18" charset="0"/>
                      </a:rPr>
                      <m:t>=</m:t>
                    </m:r>
                    <m:sSub>
                      <m:sSubPr>
                        <m:ctrlPr>
                          <a:rPr lang="en-US" sz="1800" b="0" i="1" cap="none" smtClean="0">
                            <a:latin typeface="Cambria Math" panose="02040503050406030204" pitchFamily="18" charset="0"/>
                          </a:rPr>
                        </m:ctrlPr>
                      </m:sSubPr>
                      <m:e>
                        <m:r>
                          <a:rPr lang="en-US" sz="1800" b="0" i="1" cap="none" smtClean="0">
                            <a:latin typeface="Cambria Math" panose="02040503050406030204" pitchFamily="18" charset="0"/>
                          </a:rPr>
                          <m:t>𝑛</m:t>
                        </m:r>
                      </m:e>
                      <m:sub>
                        <m:r>
                          <a:rPr lang="en-US" sz="1800" b="0" i="1" cap="none" smtClean="0">
                            <a:latin typeface="Cambria Math" panose="02040503050406030204" pitchFamily="18" charset="0"/>
                          </a:rPr>
                          <m:t>0</m:t>
                        </m:r>
                      </m:sub>
                    </m:sSub>
                    <m:sSup>
                      <m:sSupPr>
                        <m:ctrlPr>
                          <a:rPr lang="en-US" sz="1800" b="0" i="1" cap="none" smtClean="0">
                            <a:latin typeface="Cambria Math" panose="02040503050406030204" pitchFamily="18" charset="0"/>
                          </a:rPr>
                        </m:ctrlPr>
                      </m:sSupPr>
                      <m:e>
                        <m:r>
                          <a:rPr lang="en-US" sz="1800" b="0" i="1" cap="none" smtClean="0">
                            <a:latin typeface="Cambria Math" panose="02040503050406030204" pitchFamily="18" charset="0"/>
                          </a:rPr>
                          <m:t>𝑒</m:t>
                        </m:r>
                      </m:e>
                      <m:sup>
                        <m:r>
                          <a:rPr lang="en-US" sz="1800" b="0" i="1" cap="none" smtClean="0">
                            <a:latin typeface="Cambria Math" panose="02040503050406030204" pitchFamily="18" charset="0"/>
                          </a:rPr>
                          <m:t>−</m:t>
                        </m:r>
                        <m:r>
                          <a:rPr lang="en-US" sz="1800" b="0" i="1" cap="none" smtClean="0">
                            <a:latin typeface="Cambria Math" panose="02040503050406030204" pitchFamily="18" charset="0"/>
                            <a:ea typeface="Cambria Math" panose="02040503050406030204" pitchFamily="18" charset="0"/>
                          </a:rPr>
                          <m:t>𝛼</m:t>
                        </m:r>
                        <m:r>
                          <a:rPr lang="en-US" sz="1800" b="0" i="1" cap="none" smtClean="0">
                            <a:latin typeface="Cambria Math" panose="02040503050406030204" pitchFamily="18" charset="0"/>
                            <a:ea typeface="Cambria Math" panose="02040503050406030204" pitchFamily="18" charset="0"/>
                          </a:rPr>
                          <m:t>𝑙</m:t>
                        </m:r>
                      </m:sup>
                    </m:sSup>
                  </m:oMath>
                </a14:m>
                <a:r>
                  <a:rPr lang="en-US" sz="1800" cap="none"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800" i="1" cap="none">
                            <a:latin typeface="Cambria Math" panose="02040503050406030204" pitchFamily="18" charset="0"/>
                          </a:rPr>
                        </m:ctrlPr>
                      </m:sSubPr>
                      <m:e>
                        <m:r>
                          <a:rPr lang="en-US" sz="1800" i="1" cap="none">
                            <a:latin typeface="Cambria Math" panose="02040503050406030204" pitchFamily="18" charset="0"/>
                          </a:rPr>
                          <m:t>𝑛</m:t>
                        </m:r>
                      </m:e>
                      <m:sub>
                        <m:r>
                          <a:rPr lang="en-US" sz="1800" i="1" cap="none">
                            <a:latin typeface="Cambria Math" panose="02040503050406030204" pitchFamily="18" charset="0"/>
                          </a:rPr>
                          <m:t>0</m:t>
                        </m:r>
                      </m:sub>
                    </m:sSub>
                  </m:oMath>
                </a14:m>
                <a:r>
                  <a:rPr lang="en-US" sz="1800" cap="none" dirty="0">
                    <a:latin typeface="Times New Roman" panose="02020603050405020304" pitchFamily="18" charset="0"/>
                    <a:cs typeface="Times New Roman" panose="02020603050405020304" pitchFamily="18" charset="0"/>
                  </a:rPr>
                  <a:t> is found in Mathematica.</a:t>
                </a:r>
                <a:r>
                  <a:rPr lang="en-US" sz="18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C8DE4023-0F5A-4B2D-8E39-C4E847F6D1B6}"/>
                  </a:ext>
                </a:extLst>
              </p:cNvPr>
              <p:cNvSpPr>
                <a:spLocks noGrp="1" noRot="1" noChangeAspect="1" noMove="1" noResize="1" noEditPoints="1" noAdjustHandles="1" noChangeArrowheads="1" noChangeShapeType="1" noTextEdit="1"/>
              </p:cNvSpPr>
              <p:nvPr>
                <p:ph idx="1"/>
              </p:nvPr>
            </p:nvSpPr>
            <p:spPr>
              <a:xfrm>
                <a:off x="643192" y="2666999"/>
                <a:ext cx="3643674" cy="3216276"/>
              </a:xfrm>
              <a:blipFill>
                <a:blip r:embed="rId3"/>
                <a:stretch>
                  <a:fillRect l="-2345" t="-15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8AF24B-9E34-4609-9C9B-E49D8677C68A}"/>
              </a:ext>
            </a:extLst>
          </p:cNvPr>
          <p:cNvPicPr>
            <a:picLocks noChangeAspect="1"/>
          </p:cNvPicPr>
          <p:nvPr/>
        </p:nvPicPr>
        <p:blipFill>
          <a:blip r:embed="rId4"/>
          <a:stretch>
            <a:fillRect/>
          </a:stretch>
        </p:blipFill>
        <p:spPr>
          <a:xfrm>
            <a:off x="5038294" y="645106"/>
            <a:ext cx="6102032"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931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514A-3F9C-4A58-B6CA-03DFA7CC11F7}"/>
              </a:ext>
            </a:extLst>
          </p:cNvPr>
          <p:cNvSpPr>
            <a:spLocks noGrp="1"/>
          </p:cNvSpPr>
          <p:nvPr>
            <p:ph type="title"/>
          </p:nvPr>
        </p:nvSpPr>
        <p:spPr>
          <a:xfrm>
            <a:off x="1803067" y="346938"/>
            <a:ext cx="8582690" cy="948461"/>
          </a:xfrm>
        </p:spPr>
        <p:txBody>
          <a:bodyPr>
            <a:noAutofit/>
          </a:bodyPr>
          <a:lstStyle/>
          <a:p>
            <a:pPr algn="ctr"/>
            <a:r>
              <a:rPr lang="en-US" sz="3600" cap="none" dirty="0">
                <a:latin typeface="Times New Roman" panose="02020603050405020304" pitchFamily="18" charset="0"/>
                <a:cs typeface="Times New Roman" panose="02020603050405020304" pitchFamily="18" charset="0"/>
              </a:rPr>
              <a:t>Excited State Population Density in The First 10 cm of Fiber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04FB53-F70C-4616-80C9-D37C1212D210}"/>
                  </a:ext>
                </a:extLst>
              </p:cNvPr>
              <p:cNvSpPr>
                <a:spLocks noGrp="1"/>
              </p:cNvSpPr>
              <p:nvPr>
                <p:ph idx="1"/>
              </p:nvPr>
            </p:nvSpPr>
            <p:spPr>
              <a:xfrm>
                <a:off x="158187" y="1295399"/>
                <a:ext cx="3696058" cy="4436807"/>
              </a:xfrm>
            </p:spPr>
            <p:txBody>
              <a:bodyPr>
                <a:normAutofit lnSpcReduction="10000"/>
              </a:bodyPr>
              <a:lstStyle/>
              <a:p>
                <a:r>
                  <a:rPr lang="en-US" cap="none" dirty="0">
                    <a:latin typeface="Times New Roman" panose="02020603050405020304" pitchFamily="18" charset="0"/>
                    <a:cs typeface="Times New Roman" panose="02020603050405020304" pitchFamily="18" charset="0"/>
                  </a:rPr>
                  <a:t>At .1 m of fiber the Tm density is </a:t>
                </a:r>
                <a14:m>
                  <m:oMath xmlns:m="http://schemas.openxmlformats.org/officeDocument/2006/math">
                    <m:sSub>
                      <m:sSubPr>
                        <m:ctrlPr>
                          <a:rPr lang="en-US" i="1" cap="none" smtClean="0">
                            <a:latin typeface="Cambria Math" panose="02040503050406030204" pitchFamily="18" charset="0"/>
                          </a:rPr>
                        </m:ctrlPr>
                      </m:sSubPr>
                      <m:e>
                        <m:r>
                          <a:rPr lang="en-US" b="0" i="1" cap="none" smtClean="0">
                            <a:latin typeface="Cambria Math" panose="02040503050406030204" pitchFamily="18" charset="0"/>
                          </a:rPr>
                          <m:t>𝑛</m:t>
                        </m:r>
                      </m:e>
                      <m:sub>
                        <m:r>
                          <a:rPr lang="en-US" b="0" i="1" cap="none" smtClean="0">
                            <a:latin typeface="Cambria Math" panose="02040503050406030204" pitchFamily="18" charset="0"/>
                          </a:rPr>
                          <m:t>2</m:t>
                        </m:r>
                      </m:sub>
                    </m:sSub>
                    <m:r>
                      <a:rPr lang="en-US" b="0" i="1" cap="none" smtClean="0">
                        <a:latin typeface="Cambria Math" panose="02040503050406030204" pitchFamily="18" charset="0"/>
                      </a:rPr>
                      <m:t>=2.68</m:t>
                    </m:r>
                    <m:r>
                      <a:rPr lang="en-US" b="0" i="1" cap="none" smtClean="0">
                        <a:latin typeface="Cambria Math" panose="02040503050406030204" pitchFamily="18" charset="0"/>
                        <a:ea typeface="Cambria Math" panose="02040503050406030204" pitchFamily="18" charset="0"/>
                      </a:rPr>
                      <m:t>×</m:t>
                    </m:r>
                    <m:sSup>
                      <m:sSupPr>
                        <m:ctrlPr>
                          <a:rPr lang="en-US" b="0" i="1" cap="none" smtClean="0">
                            <a:latin typeface="Cambria Math" panose="02040503050406030204" pitchFamily="18" charset="0"/>
                            <a:ea typeface="Cambria Math" panose="02040503050406030204" pitchFamily="18" charset="0"/>
                          </a:rPr>
                        </m:ctrlPr>
                      </m:sSupPr>
                      <m:e>
                        <m:r>
                          <a:rPr lang="en-US" b="0" i="1" cap="none" smtClean="0">
                            <a:latin typeface="Cambria Math" panose="02040503050406030204" pitchFamily="18" charset="0"/>
                            <a:ea typeface="Cambria Math" panose="02040503050406030204" pitchFamily="18" charset="0"/>
                          </a:rPr>
                          <m:t>10</m:t>
                        </m:r>
                      </m:e>
                      <m:sup>
                        <m:r>
                          <a:rPr lang="en-US" b="0" i="1" cap="none" smtClean="0">
                            <a:latin typeface="Cambria Math" panose="02040503050406030204" pitchFamily="18" charset="0"/>
                            <a:ea typeface="Cambria Math" panose="02040503050406030204" pitchFamily="18" charset="0"/>
                          </a:rPr>
                          <m:t>26</m:t>
                        </m:r>
                      </m:sup>
                    </m:sSup>
                  </m:oMath>
                </a14:m>
                <a:endParaRPr lang="en-US"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rPr>
                  <a:t>The decay within the first .1 m appears to be linear rather than exponential.</a:t>
                </a:r>
              </a:p>
              <a:p>
                <a:r>
                  <a:rPr lang="en-US" cap="none" dirty="0">
                    <a:latin typeface="Times New Roman" panose="02020603050405020304" pitchFamily="18" charset="0"/>
                    <a:cs typeface="Times New Roman" panose="02020603050405020304" pitchFamily="18" charset="0"/>
                  </a:rPr>
                  <a:t>If we are to measure lifetime and other things, having constantly changing </a:t>
                </a:r>
                <a14:m>
                  <m:oMath xmlns:m="http://schemas.openxmlformats.org/officeDocument/2006/math">
                    <m:sSub>
                      <m:sSubPr>
                        <m:ctrlPr>
                          <a:rPr lang="en-US" b="0" i="1" cap="none" smtClean="0">
                            <a:latin typeface="Cambria Math" panose="02040503050406030204" pitchFamily="18" charset="0"/>
                            <a:cs typeface="Times New Roman" panose="02020603050405020304" pitchFamily="18" charset="0"/>
                          </a:rPr>
                        </m:ctrlPr>
                      </m:sSubPr>
                      <m:e>
                        <m:r>
                          <a:rPr lang="en-US" b="0" i="1" cap="none" smtClean="0">
                            <a:latin typeface="Cambria Math" panose="02040503050406030204" pitchFamily="18" charset="0"/>
                            <a:cs typeface="Times New Roman" panose="02020603050405020304" pitchFamily="18" charset="0"/>
                          </a:rPr>
                          <m:t>𝑁</m:t>
                        </m:r>
                      </m:e>
                      <m:sub>
                        <m:r>
                          <a:rPr lang="en-US" b="0" i="1" cap="none" smtClean="0">
                            <a:latin typeface="Cambria Math" panose="02040503050406030204" pitchFamily="18" charset="0"/>
                            <a:cs typeface="Times New Roman" panose="02020603050405020304" pitchFamily="18" charset="0"/>
                          </a:rPr>
                          <m:t>2</m:t>
                        </m:r>
                      </m:sub>
                    </m:sSub>
                  </m:oMath>
                </a14:m>
                <a:r>
                  <a:rPr lang="en-US" cap="none" dirty="0">
                    <a:latin typeface="Times New Roman" panose="02020603050405020304" pitchFamily="18" charset="0"/>
                    <a:cs typeface="Times New Roman" panose="02020603050405020304" pitchFamily="18" charset="0"/>
                  </a:rPr>
                  <a:t> would be a problem. </a:t>
                </a:r>
              </a:p>
              <a:p>
                <a:r>
                  <a:rPr lang="en-US" cap="none" dirty="0">
                    <a:latin typeface="Times New Roman" panose="02020603050405020304" pitchFamily="18" charset="0"/>
                    <a:cs typeface="Times New Roman" panose="02020603050405020304" pitchFamily="18" charset="0"/>
                  </a:rPr>
                  <a:t>In slope intercept form this would be:</a:t>
                </a:r>
                <a:br>
                  <a:rPr lang="en-US" cap="none" dirty="0">
                    <a:latin typeface="Times New Roman" panose="02020603050405020304" pitchFamily="18" charset="0"/>
                    <a:cs typeface="Times New Roman" panose="02020603050405020304" pitchFamily="18" charset="0"/>
                  </a:rPr>
                </a:br>
                <a:br>
                  <a:rPr lang="en-US" i="1" cap="none" dirty="0">
                    <a:latin typeface="Cambria Math" panose="02040503050406030204" pitchFamily="18" charset="0"/>
                    <a:cs typeface="Times New Roman" panose="02020603050405020304" pitchFamily="18" charset="0"/>
                  </a:rPr>
                </a:br>
                <a14:m>
                  <m:oMath xmlns:m="http://schemas.openxmlformats.org/officeDocument/2006/math">
                    <m:r>
                      <a:rPr lang="en-US" b="0" i="1" cap="none" smtClean="0">
                        <a:latin typeface="Cambria Math" panose="02040503050406030204" pitchFamily="18" charset="0"/>
                        <a:cs typeface="Times New Roman" panose="02020603050405020304" pitchFamily="18" charset="0"/>
                      </a:rPr>
                      <m:t>𝑌</m:t>
                    </m:r>
                    <m:r>
                      <a:rPr lang="en-US" b="0" i="1" cap="none" smtClean="0">
                        <a:latin typeface="Cambria Math" panose="02040503050406030204" pitchFamily="18" charset="0"/>
                        <a:cs typeface="Times New Roman" panose="02020603050405020304" pitchFamily="18" charset="0"/>
                      </a:rPr>
                      <m:t>=−2.99</m:t>
                    </m:r>
                    <m:d>
                      <m:dPr>
                        <m:ctrlPr>
                          <a:rPr lang="en-US" b="0" i="1" cap="none" smtClean="0">
                            <a:latin typeface="Cambria Math" panose="02040503050406030204" pitchFamily="18" charset="0"/>
                            <a:cs typeface="Times New Roman" panose="02020603050405020304" pitchFamily="18" charset="0"/>
                          </a:rPr>
                        </m:ctrlPr>
                      </m:dPr>
                      <m:e>
                        <m:sSup>
                          <m:sSupPr>
                            <m:ctrlPr>
                              <a:rPr lang="en-US" b="0" i="1" cap="none" smtClean="0">
                                <a:latin typeface="Cambria Math" panose="02040503050406030204" pitchFamily="18" charset="0"/>
                                <a:cs typeface="Times New Roman" panose="02020603050405020304" pitchFamily="18" charset="0"/>
                              </a:rPr>
                            </m:ctrlPr>
                          </m:sSupPr>
                          <m:e>
                            <m:r>
                              <a:rPr lang="en-US" b="0" i="1" cap="none" smtClean="0">
                                <a:latin typeface="Cambria Math" panose="02040503050406030204" pitchFamily="18" charset="0"/>
                                <a:cs typeface="Times New Roman" panose="02020603050405020304" pitchFamily="18" charset="0"/>
                              </a:rPr>
                              <m:t>10</m:t>
                            </m:r>
                          </m:e>
                          <m:sup>
                            <m:r>
                              <a:rPr lang="en-US" b="0" i="1" cap="none" smtClean="0">
                                <a:latin typeface="Cambria Math" panose="02040503050406030204" pitchFamily="18" charset="0"/>
                                <a:cs typeface="Times New Roman" panose="02020603050405020304" pitchFamily="18" charset="0"/>
                              </a:rPr>
                              <m:t>25</m:t>
                            </m:r>
                          </m:sup>
                        </m:sSup>
                      </m:e>
                    </m:d>
                    <m:r>
                      <a:rPr lang="en-US" b="0" i="1" cap="none" smtClean="0">
                        <a:latin typeface="Cambria Math" panose="02040503050406030204" pitchFamily="18" charset="0"/>
                        <a:cs typeface="Times New Roman" panose="02020603050405020304" pitchFamily="18" charset="0"/>
                      </a:rPr>
                      <m:t>𝑥</m:t>
                    </m:r>
                    <m:r>
                      <a:rPr lang="en-US" b="0" i="1" cap="none" smtClean="0">
                        <a:latin typeface="Cambria Math" panose="02040503050406030204" pitchFamily="18" charset="0"/>
                        <a:cs typeface="Times New Roman" panose="02020603050405020304" pitchFamily="18" charset="0"/>
                      </a:rPr>
                      <m:t> </m:t>
                    </m:r>
                  </m:oMath>
                </a14:m>
                <a:br>
                  <a:rPr lang="en-US" b="0" i="1" cap="none" dirty="0">
                    <a:latin typeface="Cambria Math" panose="02040503050406030204" pitchFamily="18" charset="0"/>
                    <a:cs typeface="Times New Roman" panose="02020603050405020304" pitchFamily="18" charset="0"/>
                  </a:rPr>
                </a:br>
                <a14:m>
                  <m:oMath xmlns:m="http://schemas.openxmlformats.org/officeDocument/2006/math">
                    <m:r>
                      <a:rPr lang="en-US" b="0" i="1" cap="none" smtClean="0">
                        <a:latin typeface="Cambria Math" panose="02040503050406030204" pitchFamily="18" charset="0"/>
                        <a:cs typeface="Times New Roman" panose="02020603050405020304" pitchFamily="18" charset="0"/>
                      </a:rPr>
                      <m:t>+2.979</m:t>
                    </m:r>
                    <m:d>
                      <m:dPr>
                        <m:ctrlPr>
                          <a:rPr lang="en-US" b="0" i="1" cap="none" smtClean="0">
                            <a:latin typeface="Cambria Math" panose="02040503050406030204" pitchFamily="18" charset="0"/>
                            <a:cs typeface="Times New Roman" panose="02020603050405020304" pitchFamily="18" charset="0"/>
                          </a:rPr>
                        </m:ctrlPr>
                      </m:dPr>
                      <m:e>
                        <m:sSup>
                          <m:sSupPr>
                            <m:ctrlPr>
                              <a:rPr lang="en-US" b="0" i="1" cap="none" smtClean="0">
                                <a:latin typeface="Cambria Math" panose="02040503050406030204" pitchFamily="18" charset="0"/>
                                <a:cs typeface="Times New Roman" panose="02020603050405020304" pitchFamily="18" charset="0"/>
                              </a:rPr>
                            </m:ctrlPr>
                          </m:sSupPr>
                          <m:e>
                            <m:r>
                              <a:rPr lang="en-US" b="0" i="1" cap="none" smtClean="0">
                                <a:latin typeface="Cambria Math" panose="02040503050406030204" pitchFamily="18" charset="0"/>
                                <a:cs typeface="Times New Roman" panose="02020603050405020304" pitchFamily="18" charset="0"/>
                              </a:rPr>
                              <m:t>10</m:t>
                            </m:r>
                          </m:e>
                          <m:sup>
                            <m:r>
                              <a:rPr lang="en-US" b="0" i="1" cap="none" smtClean="0">
                                <a:latin typeface="Cambria Math" panose="02040503050406030204" pitchFamily="18" charset="0"/>
                                <a:cs typeface="Times New Roman" panose="02020603050405020304" pitchFamily="18" charset="0"/>
                              </a:rPr>
                              <m:t>26</m:t>
                            </m:r>
                          </m:sup>
                        </m:sSup>
                      </m:e>
                    </m:d>
                  </m:oMath>
                </a14:m>
                <a:endParaRPr lang="en-US" b="0" cap="none"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0D04FB53-F70C-4616-80C9-D37C1212D210}"/>
                  </a:ext>
                </a:extLst>
              </p:cNvPr>
              <p:cNvSpPr>
                <a:spLocks noGrp="1" noRot="1" noChangeAspect="1" noMove="1" noResize="1" noEditPoints="1" noAdjustHandles="1" noChangeArrowheads="1" noChangeShapeType="1" noTextEdit="1"/>
              </p:cNvSpPr>
              <p:nvPr>
                <p:ph idx="1"/>
              </p:nvPr>
            </p:nvSpPr>
            <p:spPr>
              <a:xfrm>
                <a:off x="158187" y="1295399"/>
                <a:ext cx="3696058" cy="4436807"/>
              </a:xfrm>
              <a:blipFill>
                <a:blip r:embed="rId3"/>
                <a:stretch>
                  <a:fillRect l="-2640" t="-178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457BDB8-6508-47C5-B5AB-65EE72DD0F49}"/>
              </a:ext>
            </a:extLst>
          </p:cNvPr>
          <p:cNvPicPr>
            <a:picLocks noChangeAspect="1"/>
          </p:cNvPicPr>
          <p:nvPr/>
        </p:nvPicPr>
        <p:blipFill>
          <a:blip r:embed="rId4"/>
          <a:stretch>
            <a:fillRect/>
          </a:stretch>
        </p:blipFill>
        <p:spPr>
          <a:xfrm>
            <a:off x="4105705" y="1902039"/>
            <a:ext cx="7791327" cy="4237389"/>
          </a:xfrm>
          <a:prstGeom prst="rect">
            <a:avLst/>
          </a:prstGeom>
        </p:spPr>
      </p:pic>
    </p:spTree>
    <p:extLst>
      <p:ext uri="{BB962C8B-B14F-4D97-AF65-F5344CB8AC3E}">
        <p14:creationId xmlns:p14="http://schemas.microsoft.com/office/powerpoint/2010/main" val="208848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983608-325D-4022-AEF3-14764D481AA3}"/>
                  </a:ext>
                </a:extLst>
              </p:cNvPr>
              <p:cNvSpPr>
                <a:spLocks noGrp="1"/>
              </p:cNvSpPr>
              <p:nvPr>
                <p:ph type="title"/>
              </p:nvPr>
            </p:nvSpPr>
            <p:spPr>
              <a:xfrm>
                <a:off x="344129" y="540773"/>
                <a:ext cx="4698948" cy="1476187"/>
              </a:xfrm>
            </p:spPr>
            <p:txBody>
              <a:bodyPr>
                <a:norm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𝐷𝑒𝑛𝑠𝑖𝑡𝑦</m:t>
                      </m:r>
                    </m:oMath>
                    <m:oMath xmlns:m="http://schemas.openxmlformats.org/officeDocument/2006/math">
                      <m:r>
                        <a:rPr lang="en-US" b="0" i="1" smtClean="0">
                          <a:latin typeface="Cambria Math" panose="02040503050406030204" pitchFamily="18" charset="0"/>
                          <a:ea typeface="Cambria Math" panose="02040503050406030204" pitchFamily="18" charset="0"/>
                        </a:rPr>
                        <m:t>𝐴𝑙𝑜𝑛𝑔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𝐿𝑒𝑛𝑔𝑡h</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m:t>
                          </m:r>
                        </m:e>
                      </m:d>
                    </m:oMath>
                  </m:oMathPara>
                </a14:m>
                <a:endParaRPr lang="en-US" dirty="0"/>
              </a:p>
            </p:txBody>
          </p:sp>
        </mc:Choice>
        <mc:Fallback xmlns="">
          <p:sp>
            <p:nvSpPr>
              <p:cNvPr id="2" name="Title 1">
                <a:extLst>
                  <a:ext uri="{FF2B5EF4-FFF2-40B4-BE49-F238E27FC236}">
                    <a16:creationId xmlns:a16="http://schemas.microsoft.com/office/drawing/2014/main" id="{9D983608-325D-4022-AEF3-14764D481AA3}"/>
                  </a:ext>
                </a:extLst>
              </p:cNvPr>
              <p:cNvSpPr>
                <a:spLocks noGrp="1" noRot="1" noChangeAspect="1" noMove="1" noResize="1" noEditPoints="1" noAdjustHandles="1" noChangeArrowheads="1" noChangeShapeType="1" noTextEdit="1"/>
              </p:cNvSpPr>
              <p:nvPr>
                <p:ph type="title"/>
              </p:nvPr>
            </p:nvSpPr>
            <p:spPr>
              <a:xfrm>
                <a:off x="344129" y="540773"/>
                <a:ext cx="4698948" cy="14761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94A36C9-E2D4-4706-A239-6F4DB3134C18}"/>
              </a:ext>
            </a:extLst>
          </p:cNvPr>
          <p:cNvPicPr>
            <a:picLocks noChangeAspect="1"/>
          </p:cNvPicPr>
          <p:nvPr/>
        </p:nvPicPr>
        <p:blipFill>
          <a:blip r:embed="rId3"/>
          <a:stretch>
            <a:fillRect/>
          </a:stretch>
        </p:blipFill>
        <p:spPr>
          <a:xfrm>
            <a:off x="5879690" y="-7367"/>
            <a:ext cx="6312310" cy="4048654"/>
          </a:xfrm>
          <a:prstGeom prst="rect">
            <a:avLst/>
          </a:prstGeom>
        </p:spPr>
      </p:pic>
      <p:pic>
        <p:nvPicPr>
          <p:cNvPr id="7" name="Picture 6">
            <a:extLst>
              <a:ext uri="{FF2B5EF4-FFF2-40B4-BE49-F238E27FC236}">
                <a16:creationId xmlns:a16="http://schemas.microsoft.com/office/drawing/2014/main" id="{BA4ED840-65BB-42DB-831D-B268DDB0EBFE}"/>
              </a:ext>
            </a:extLst>
          </p:cNvPr>
          <p:cNvPicPr>
            <a:picLocks noChangeAspect="1"/>
          </p:cNvPicPr>
          <p:nvPr/>
        </p:nvPicPr>
        <p:blipFill>
          <a:blip r:embed="rId4"/>
          <a:stretch>
            <a:fillRect/>
          </a:stretch>
        </p:blipFill>
        <p:spPr>
          <a:xfrm>
            <a:off x="0" y="4171575"/>
            <a:ext cx="9707330" cy="26864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1544D2-CEA0-4665-9973-8ED37D590C6E}"/>
                  </a:ext>
                </a:extLst>
              </p:cNvPr>
              <p:cNvSpPr txBox="1"/>
              <p:nvPr/>
            </p:nvSpPr>
            <p:spPr>
              <a:xfrm>
                <a:off x="157316" y="2104103"/>
                <a:ext cx="5181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find our difference 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 population to be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10.05 % by using Mathematica.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also see that our slope here looks identical to the one from last slide. </a:t>
                </a:r>
              </a:p>
            </p:txBody>
          </p:sp>
        </mc:Choice>
        <mc:Fallback xmlns="">
          <p:sp>
            <p:nvSpPr>
              <p:cNvPr id="8" name="TextBox 7">
                <a:extLst>
                  <a:ext uri="{FF2B5EF4-FFF2-40B4-BE49-F238E27FC236}">
                    <a16:creationId xmlns:a16="http://schemas.microsoft.com/office/drawing/2014/main" id="{D41544D2-CEA0-4665-9973-8ED37D590C6E}"/>
                  </a:ext>
                </a:extLst>
              </p:cNvPr>
              <p:cNvSpPr txBox="1">
                <a:spLocks noRot="1" noChangeAspect="1" noMove="1" noResize="1" noEditPoints="1" noAdjustHandles="1" noChangeArrowheads="1" noChangeShapeType="1" noTextEdit="1"/>
              </p:cNvSpPr>
              <p:nvPr/>
            </p:nvSpPr>
            <p:spPr>
              <a:xfrm>
                <a:off x="157316" y="2104103"/>
                <a:ext cx="5181600" cy="1477328"/>
              </a:xfrm>
              <a:prstGeom prst="rect">
                <a:avLst/>
              </a:prstGeom>
              <a:blipFill>
                <a:blip r:embed="rId5"/>
                <a:stretch>
                  <a:fillRect l="-824"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86736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F107-C752-4861-B131-DC90B433F411}"/>
              </a:ext>
            </a:extLst>
          </p:cNvPr>
          <p:cNvSpPr>
            <a:spLocks noGrp="1"/>
          </p:cNvSpPr>
          <p:nvPr>
            <p:ph type="title"/>
          </p:nvPr>
        </p:nvSpPr>
        <p:spPr>
          <a:xfrm>
            <a:off x="641131" y="540000"/>
            <a:ext cx="3784819" cy="2303213"/>
          </a:xfrm>
        </p:spPr>
        <p:txBody>
          <a:bodyPr anchor="ctr">
            <a:normAutofit/>
          </a:bodyPr>
          <a:lstStyle/>
          <a:p>
            <a:pPr algn="ctr"/>
            <a:br>
              <a:rPr lang="en-US" sz="3600" cap="none" dirty="0">
                <a:latin typeface="Times New Roman" panose="02020603050405020304" pitchFamily="18" charset="0"/>
                <a:cs typeface="Times New Roman" panose="02020603050405020304" pitchFamily="18" charset="0"/>
              </a:rPr>
            </a:br>
            <a:endParaRPr lang="en-US" sz="3600" cap="none"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001BD4-B6D7-4DE6-99AA-421D707D9629}"/>
              </a:ext>
            </a:extLst>
          </p:cNvPr>
          <p:cNvSpPr txBox="1"/>
          <p:nvPr/>
        </p:nvSpPr>
        <p:spPr>
          <a:xfrm>
            <a:off x="4627983" y="5934670"/>
            <a:ext cx="3088433"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We could add another laser into the combiner to increase the power input.</a:t>
            </a:r>
          </a:p>
        </p:txBody>
      </p:sp>
      <p:pic>
        <p:nvPicPr>
          <p:cNvPr id="19" name="Picture 18">
            <a:extLst>
              <a:ext uri="{FF2B5EF4-FFF2-40B4-BE49-F238E27FC236}">
                <a16:creationId xmlns:a16="http://schemas.microsoft.com/office/drawing/2014/main" id="{278A3F42-CB51-4702-BCD4-AA36B50A3580}"/>
              </a:ext>
            </a:extLst>
          </p:cNvPr>
          <p:cNvPicPr>
            <a:picLocks noChangeAspect="1"/>
          </p:cNvPicPr>
          <p:nvPr/>
        </p:nvPicPr>
        <p:blipFill>
          <a:blip r:embed="rId3"/>
          <a:stretch>
            <a:fillRect/>
          </a:stretch>
        </p:blipFill>
        <p:spPr>
          <a:xfrm>
            <a:off x="1979321" y="1491765"/>
            <a:ext cx="8049544" cy="3874470"/>
          </a:xfrm>
          <a:prstGeom prst="rect">
            <a:avLst/>
          </a:prstGeom>
        </p:spPr>
      </p:pic>
      <p:cxnSp>
        <p:nvCxnSpPr>
          <p:cNvPr id="21" name="Straight Connector 20">
            <a:extLst>
              <a:ext uri="{FF2B5EF4-FFF2-40B4-BE49-F238E27FC236}">
                <a16:creationId xmlns:a16="http://schemas.microsoft.com/office/drawing/2014/main" id="{1BDF8CB6-D04D-41AA-B9A3-CF5D80A8959A}"/>
              </a:ext>
            </a:extLst>
          </p:cNvPr>
          <p:cNvCxnSpPr/>
          <p:nvPr/>
        </p:nvCxnSpPr>
        <p:spPr>
          <a:xfrm>
            <a:off x="5348177" y="4667693"/>
            <a:ext cx="244548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2E31D96-EA72-4C0F-AAF7-7E60B3B1904F}"/>
              </a:ext>
            </a:extLst>
          </p:cNvPr>
          <p:cNvCxnSpPr/>
          <p:nvPr/>
        </p:nvCxnSpPr>
        <p:spPr>
          <a:xfrm flipV="1">
            <a:off x="5348177" y="4210493"/>
            <a:ext cx="0" cy="4678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E1BDB5-8361-4BB4-8ED6-9FB723D0A85B}"/>
              </a:ext>
            </a:extLst>
          </p:cNvPr>
          <p:cNvCxnSpPr/>
          <p:nvPr/>
        </p:nvCxnSpPr>
        <p:spPr>
          <a:xfrm flipV="1">
            <a:off x="7818476" y="4199860"/>
            <a:ext cx="0" cy="4678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5EEBA29-CFD4-447B-8430-7B22532337F7}"/>
              </a:ext>
            </a:extLst>
          </p:cNvPr>
          <p:cNvSpPr/>
          <p:nvPr/>
        </p:nvSpPr>
        <p:spPr>
          <a:xfrm>
            <a:off x="5907919" y="4562218"/>
            <a:ext cx="1326004" cy="646331"/>
          </a:xfrm>
          <a:prstGeom prst="rect">
            <a:avLst/>
          </a:prstGeom>
          <a:noFill/>
        </p:spPr>
        <p:txBody>
          <a:bodyPr wrap="none" lIns="91440" tIns="45720" rIns="91440" bIns="45720">
            <a:spAutoFit/>
          </a:bodyPr>
          <a:lstStyle/>
          <a:p>
            <a:pPr algn="ctr"/>
            <a:r>
              <a:rPr lang="en-US" sz="3600" b="0" cap="none" spc="0" dirty="0">
                <a:ln w="0">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 cm</a:t>
            </a:r>
          </a:p>
        </p:txBody>
      </p:sp>
    </p:spTree>
    <p:extLst>
      <p:ext uri="{BB962C8B-B14F-4D97-AF65-F5344CB8AC3E}">
        <p14:creationId xmlns:p14="http://schemas.microsoft.com/office/powerpoint/2010/main" val="273121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126FFBA-69A7-44DD-BE7B-F9D00F1FB101}"/>
              </a:ext>
            </a:extLst>
          </p:cNvPr>
          <p:cNvPicPr>
            <a:picLocks noChangeAspect="1"/>
          </p:cNvPicPr>
          <p:nvPr/>
        </p:nvPicPr>
        <p:blipFill>
          <a:blip r:embed="rId3"/>
          <a:stretch>
            <a:fillRect/>
          </a:stretch>
        </p:blipFill>
        <p:spPr>
          <a:xfrm>
            <a:off x="1329598" y="480060"/>
            <a:ext cx="9529628" cy="5897880"/>
          </a:xfrm>
          <a:prstGeom prst="rect">
            <a:avLst/>
          </a:prstGeom>
        </p:spPr>
      </p:pic>
      <p:cxnSp>
        <p:nvCxnSpPr>
          <p:cNvPr id="9" name="Straight Connector 8">
            <a:extLst>
              <a:ext uri="{FF2B5EF4-FFF2-40B4-BE49-F238E27FC236}">
                <a16:creationId xmlns:a16="http://schemas.microsoft.com/office/drawing/2014/main" id="{9141B94A-8077-4DC1-85B8-CC293E7B5623}"/>
              </a:ext>
            </a:extLst>
          </p:cNvPr>
          <p:cNvCxnSpPr/>
          <p:nvPr/>
        </p:nvCxnSpPr>
        <p:spPr>
          <a:xfrm>
            <a:off x="1329598" y="2764465"/>
            <a:ext cx="81865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1D285E-BA37-408F-83B1-AAD4DBDB9F76}"/>
              </a:ext>
            </a:extLst>
          </p:cNvPr>
          <p:cNvCxnSpPr/>
          <p:nvPr/>
        </p:nvCxnSpPr>
        <p:spPr>
          <a:xfrm>
            <a:off x="1329598" y="3522921"/>
            <a:ext cx="81865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50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A2E1-57FC-464C-8EDB-98FECE920E7B}"/>
              </a:ext>
            </a:extLst>
          </p:cNvPr>
          <p:cNvSpPr>
            <a:spLocks noGrp="1"/>
          </p:cNvSpPr>
          <p:nvPr>
            <p:ph type="title"/>
          </p:nvPr>
        </p:nvSpPr>
        <p:spPr>
          <a:xfrm>
            <a:off x="6096000" y="609599"/>
            <a:ext cx="5435760" cy="2009775"/>
          </a:xfrm>
        </p:spPr>
        <p:txBody>
          <a:bodyPr>
            <a:normAutofit/>
          </a:bodyPr>
          <a:lstStyle/>
          <a:p>
            <a:pPr algn="ctr"/>
            <a:r>
              <a:rPr lang="en-US" cap="none" dirty="0">
                <a:solidFill>
                  <a:schemeClr val="tx1"/>
                </a:solidFill>
                <a:latin typeface="Times New Roman" panose="02020603050405020304" pitchFamily="18" charset="0"/>
                <a:cs typeface="Times New Roman" panose="02020603050405020304" pitchFamily="18" charset="0"/>
              </a:rPr>
              <a:t>Experimental Differences Due to Change in Reflectivity</a:t>
            </a:r>
          </a:p>
        </p:txBody>
      </p:sp>
      <p:pic>
        <p:nvPicPr>
          <p:cNvPr id="5" name="Picture 4">
            <a:extLst>
              <a:ext uri="{FF2B5EF4-FFF2-40B4-BE49-F238E27FC236}">
                <a16:creationId xmlns:a16="http://schemas.microsoft.com/office/drawing/2014/main" id="{FD0E5696-5C15-47FF-AA5A-E9D02C9B4CCA}"/>
              </a:ext>
            </a:extLst>
          </p:cNvPr>
          <p:cNvPicPr>
            <a:picLocks noChangeAspect="1"/>
          </p:cNvPicPr>
          <p:nvPr/>
        </p:nvPicPr>
        <p:blipFill>
          <a:blip r:embed="rId4"/>
          <a:stretch>
            <a:fillRect/>
          </a:stretch>
        </p:blipFill>
        <p:spPr>
          <a:xfrm>
            <a:off x="1552341" y="609600"/>
            <a:ext cx="3076393"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57A88094-F6FD-49DB-8F03-91A158EE32F9}"/>
              </a:ext>
            </a:extLst>
          </p:cNvPr>
          <p:cNvPicPr>
            <a:picLocks noChangeAspect="1"/>
          </p:cNvPicPr>
          <p:nvPr/>
        </p:nvPicPr>
        <p:blipFill>
          <a:blip r:embed="rId5"/>
          <a:stretch>
            <a:fillRect/>
          </a:stretch>
        </p:blipFill>
        <p:spPr>
          <a:xfrm>
            <a:off x="435935" y="2947480"/>
            <a:ext cx="4838899" cy="3334725"/>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68316E39-B163-4819-A6A3-6A4F347C64C1}"/>
              </a:ext>
            </a:extLst>
          </p:cNvPr>
          <p:cNvSpPr>
            <a:spLocks noGrp="1"/>
          </p:cNvSpPr>
          <p:nvPr>
            <p:ph idx="1"/>
          </p:nvPr>
        </p:nvSpPr>
        <p:spPr>
          <a:xfrm>
            <a:off x="6096000" y="2774425"/>
            <a:ext cx="5435760" cy="3288445"/>
          </a:xfrm>
        </p:spPr>
        <p:txBody>
          <a:bodyPr>
            <a:normAutofit/>
          </a:bodyPr>
          <a:lstStyle/>
          <a:p>
            <a:r>
              <a:rPr lang="en-US" sz="2400" cap="none" dirty="0">
                <a:solidFill>
                  <a:schemeClr val="tx1"/>
                </a:solidFill>
                <a:latin typeface="Times New Roman" panose="02020603050405020304" pitchFamily="18" charset="0"/>
                <a:cs typeface="Times New Roman" panose="02020603050405020304" pitchFamily="18" charset="0"/>
              </a:rPr>
              <a:t>ITF Technologies</a:t>
            </a:r>
            <a:br>
              <a:rPr lang="en-US" sz="2400" cap="none" dirty="0">
                <a:solidFill>
                  <a:schemeClr val="tx1"/>
                </a:solidFill>
                <a:latin typeface="Times New Roman" panose="02020603050405020304" pitchFamily="18" charset="0"/>
                <a:cs typeface="Times New Roman" panose="02020603050405020304" pitchFamily="18" charset="0"/>
              </a:rPr>
            </a:br>
            <a:endParaRPr lang="en-US" sz="2400" cap="none" dirty="0">
              <a:solidFill>
                <a:schemeClr val="tx1"/>
              </a:solidFill>
              <a:latin typeface="Times New Roman" panose="02020603050405020304" pitchFamily="18" charset="0"/>
              <a:cs typeface="Times New Roman" panose="02020603050405020304" pitchFamily="18" charset="0"/>
            </a:endParaRPr>
          </a:p>
          <a:p>
            <a:r>
              <a:rPr lang="en-US" sz="2400" cap="none" dirty="0">
                <a:solidFill>
                  <a:schemeClr val="tx1"/>
                </a:solidFill>
                <a:latin typeface="Times New Roman" panose="02020603050405020304" pitchFamily="18" charset="0"/>
                <a:cs typeface="Times New Roman" panose="02020603050405020304" pitchFamily="18" charset="0"/>
              </a:rPr>
              <a:t>Partially Silvered Mirror</a:t>
            </a:r>
            <a:br>
              <a:rPr lang="en-US" sz="2400" cap="none" dirty="0">
                <a:solidFill>
                  <a:schemeClr val="tx1"/>
                </a:solidFill>
                <a:latin typeface="Times New Roman" panose="02020603050405020304" pitchFamily="18" charset="0"/>
                <a:cs typeface="Times New Roman" panose="02020603050405020304" pitchFamily="18" charset="0"/>
              </a:rPr>
            </a:br>
            <a:endParaRPr lang="en-US" sz="2400" cap="none" dirty="0">
              <a:solidFill>
                <a:schemeClr val="tx1"/>
              </a:solidFill>
              <a:latin typeface="Times New Roman" panose="02020603050405020304" pitchFamily="18" charset="0"/>
              <a:cs typeface="Times New Roman" panose="02020603050405020304" pitchFamily="18" charset="0"/>
            </a:endParaRPr>
          </a:p>
          <a:p>
            <a:r>
              <a:rPr lang="en-US" sz="2400" cap="none" dirty="0" err="1">
                <a:solidFill>
                  <a:schemeClr val="tx1"/>
                </a:solidFill>
                <a:latin typeface="Times New Roman" panose="02020603050405020304" pitchFamily="18" charset="0"/>
                <a:cs typeface="Times New Roman" panose="02020603050405020304" pitchFamily="18" charset="0"/>
              </a:rPr>
              <a:t>Ravg</a:t>
            </a:r>
            <a:r>
              <a:rPr lang="en-US" sz="2400" cap="none" dirty="0">
                <a:solidFill>
                  <a:schemeClr val="tx1"/>
                </a:solidFill>
                <a:latin typeface="Times New Roman" panose="02020603050405020304" pitchFamily="18" charset="0"/>
                <a:cs typeface="Times New Roman" panose="02020603050405020304" pitchFamily="18" charset="0"/>
              </a:rPr>
              <a:t> &gt; 97% for protected silver</a:t>
            </a:r>
          </a:p>
        </p:txBody>
      </p:sp>
    </p:spTree>
    <p:extLst>
      <p:ext uri="{BB962C8B-B14F-4D97-AF65-F5344CB8AC3E}">
        <p14:creationId xmlns:p14="http://schemas.microsoft.com/office/powerpoint/2010/main" val="290525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FAF3-CC63-4BB6-A64A-DE84B088044F}"/>
              </a:ext>
            </a:extLst>
          </p:cNvPr>
          <p:cNvSpPr>
            <a:spLocks noGrp="1"/>
          </p:cNvSpPr>
          <p:nvPr>
            <p:ph type="title"/>
          </p:nvPr>
        </p:nvSpPr>
        <p:spPr>
          <a:xfrm>
            <a:off x="1143001" y="609600"/>
            <a:ext cx="9905998" cy="1145628"/>
          </a:xfrm>
        </p:spPr>
        <p:txBody>
          <a:bodyPr/>
          <a:lstStyle/>
          <a:p>
            <a:pPr algn="ctr"/>
            <a:r>
              <a:rPr lang="en-US" cap="none" dirty="0">
                <a:latin typeface="Times New Roman" panose="02020603050405020304" pitchFamily="18" charset="0"/>
                <a:cs typeface="Times New Roman" panose="02020603050405020304" pitchFamily="18" charset="0"/>
              </a:rPr>
              <a:t>What I’ll be Going Over in This Presentation</a:t>
            </a:r>
          </a:p>
        </p:txBody>
      </p:sp>
      <p:graphicFrame>
        <p:nvGraphicFramePr>
          <p:cNvPr id="7" name="Content Placeholder 2">
            <a:extLst>
              <a:ext uri="{FF2B5EF4-FFF2-40B4-BE49-F238E27FC236}">
                <a16:creationId xmlns:a16="http://schemas.microsoft.com/office/drawing/2014/main" id="{B341F35B-9026-4E89-8446-C6F2D17EC28E}"/>
              </a:ext>
            </a:extLst>
          </p:cNvPr>
          <p:cNvGraphicFramePr>
            <a:graphicFrameLocks noGrp="1"/>
          </p:cNvGraphicFramePr>
          <p:nvPr>
            <p:ph idx="1"/>
            <p:extLst>
              <p:ext uri="{D42A27DB-BD31-4B8C-83A1-F6EECF244321}">
                <p14:modId xmlns:p14="http://schemas.microsoft.com/office/powerpoint/2010/main" val="2597715787"/>
              </p:ext>
            </p:extLst>
          </p:nvPr>
        </p:nvGraphicFramePr>
        <p:xfrm>
          <a:off x="1143001" y="2165131"/>
          <a:ext cx="9905998" cy="4004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514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0E33-1EC0-4DC1-9A1D-875798EEB218}"/>
              </a:ext>
            </a:extLst>
          </p:cNvPr>
          <p:cNvSpPr>
            <a:spLocks noGrp="1"/>
          </p:cNvSpPr>
          <p:nvPr>
            <p:ph type="title"/>
          </p:nvPr>
        </p:nvSpPr>
        <p:spPr>
          <a:xfrm>
            <a:off x="3815255" y="131565"/>
            <a:ext cx="7957370" cy="1471448"/>
          </a:xfrm>
        </p:spPr>
        <p:txBody>
          <a:bodyPr>
            <a:normAutofit/>
          </a:bodyPr>
          <a:lstStyle/>
          <a:p>
            <a:pPr algn="ctr"/>
            <a:r>
              <a:rPr lang="en-US" sz="3600" cap="none" dirty="0">
                <a:solidFill>
                  <a:schemeClr val="tx1"/>
                </a:solidFill>
                <a:latin typeface="Times New Roman" panose="02020603050405020304" pitchFamily="18" charset="0"/>
                <a:cs typeface="Times New Roman" panose="02020603050405020304" pitchFamily="18" charset="0"/>
              </a:rPr>
              <a:t>Edmund Optics Beam Splitter Specs</a:t>
            </a:r>
          </a:p>
        </p:txBody>
      </p:sp>
      <p:sp>
        <p:nvSpPr>
          <p:cNvPr id="3" name="Content Placeholder 2">
            <a:extLst>
              <a:ext uri="{FF2B5EF4-FFF2-40B4-BE49-F238E27FC236}">
                <a16:creationId xmlns:a16="http://schemas.microsoft.com/office/drawing/2014/main" id="{B8B418F4-EFFA-44CA-9379-2AB9860A9F3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A44A56D-AA95-4FE0-A208-B85F4AAA1549}"/>
              </a:ext>
            </a:extLst>
          </p:cNvPr>
          <p:cNvPicPr>
            <a:picLocks noChangeAspect="1"/>
          </p:cNvPicPr>
          <p:nvPr/>
        </p:nvPicPr>
        <p:blipFill>
          <a:blip r:embed="rId2"/>
          <a:stretch>
            <a:fillRect/>
          </a:stretch>
        </p:blipFill>
        <p:spPr>
          <a:xfrm>
            <a:off x="813876" y="2540707"/>
            <a:ext cx="10561072" cy="4185728"/>
          </a:xfrm>
          <a:prstGeom prst="rect">
            <a:avLst/>
          </a:prstGeom>
        </p:spPr>
      </p:pic>
      <p:pic>
        <p:nvPicPr>
          <p:cNvPr id="9" name="Picture 8">
            <a:extLst>
              <a:ext uri="{FF2B5EF4-FFF2-40B4-BE49-F238E27FC236}">
                <a16:creationId xmlns:a16="http://schemas.microsoft.com/office/drawing/2014/main" id="{28EF050B-49F9-4BA1-AB4B-36CF1D688621}"/>
              </a:ext>
            </a:extLst>
          </p:cNvPr>
          <p:cNvPicPr>
            <a:picLocks noChangeAspect="1"/>
          </p:cNvPicPr>
          <p:nvPr/>
        </p:nvPicPr>
        <p:blipFill>
          <a:blip r:embed="rId3"/>
          <a:stretch>
            <a:fillRect/>
          </a:stretch>
        </p:blipFill>
        <p:spPr>
          <a:xfrm>
            <a:off x="638191" y="78402"/>
            <a:ext cx="2869938" cy="2170201"/>
          </a:xfrm>
          <a:prstGeom prst="rect">
            <a:avLst/>
          </a:prstGeom>
          <a:ln w="28575">
            <a:noFill/>
          </a:ln>
        </p:spPr>
      </p:pic>
      <p:cxnSp>
        <p:nvCxnSpPr>
          <p:cNvPr id="11" name="Straight Connector 10">
            <a:extLst>
              <a:ext uri="{FF2B5EF4-FFF2-40B4-BE49-F238E27FC236}">
                <a16:creationId xmlns:a16="http://schemas.microsoft.com/office/drawing/2014/main" id="{1F9CA473-1160-46C5-896E-62586ABE2DF7}"/>
              </a:ext>
            </a:extLst>
          </p:cNvPr>
          <p:cNvCxnSpPr/>
          <p:nvPr/>
        </p:nvCxnSpPr>
        <p:spPr>
          <a:xfrm flipV="1">
            <a:off x="7020910" y="3058510"/>
            <a:ext cx="0" cy="2942897"/>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E21E8D7-E406-4CA7-95E0-4F10C140867C}"/>
              </a:ext>
            </a:extLst>
          </p:cNvPr>
          <p:cNvSpPr/>
          <p:nvPr/>
        </p:nvSpPr>
        <p:spPr>
          <a:xfrm flipH="1">
            <a:off x="7020910" y="2643350"/>
            <a:ext cx="708929" cy="748256"/>
          </a:xfrm>
          <a:prstGeom prst="arc">
            <a:avLst>
              <a:gd name="adj1" fmla="val 14704197"/>
              <a:gd name="adj2" fmla="val 21153423"/>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8D4C514-AA1D-4DDB-A00D-D17186E63F38}"/>
              </a:ext>
            </a:extLst>
          </p:cNvPr>
          <p:cNvSpPr txBox="1"/>
          <p:nvPr/>
        </p:nvSpPr>
        <p:spPr>
          <a:xfrm>
            <a:off x="7466403" y="2540707"/>
            <a:ext cx="1539246" cy="369332"/>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𝜆=2058 nm</a:t>
            </a:r>
            <a:endParaRPr lang="en-US" dirty="0">
              <a:solidFill>
                <a:schemeClr val="bg1"/>
              </a:solidFill>
            </a:endParaRPr>
          </a:p>
        </p:txBody>
      </p:sp>
    </p:spTree>
    <p:extLst>
      <p:ext uri="{BB962C8B-B14F-4D97-AF65-F5344CB8AC3E}">
        <p14:creationId xmlns:p14="http://schemas.microsoft.com/office/powerpoint/2010/main" val="3029099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E1A5B34-B2EA-4BD2-A8CC-EB77654537EA}"/>
              </a:ext>
            </a:extLst>
          </p:cNvPr>
          <p:cNvPicPr>
            <a:picLocks noGrp="1" noChangeAspect="1"/>
          </p:cNvPicPr>
          <p:nvPr>
            <p:ph idx="1"/>
          </p:nvPr>
        </p:nvPicPr>
        <p:blipFill>
          <a:blip r:embed="rId3"/>
          <a:stretch>
            <a:fillRect/>
          </a:stretch>
        </p:blipFill>
        <p:spPr>
          <a:xfrm>
            <a:off x="2029528" y="643467"/>
            <a:ext cx="8132944" cy="5284367"/>
          </a:xfrm>
          <a:prstGeom prst="rect">
            <a:avLst/>
          </a:prstGeom>
        </p:spPr>
      </p:pic>
      <p:sp>
        <p:nvSpPr>
          <p:cNvPr id="6" name="Rectangle 5">
            <a:extLst>
              <a:ext uri="{FF2B5EF4-FFF2-40B4-BE49-F238E27FC236}">
                <a16:creationId xmlns:a16="http://schemas.microsoft.com/office/drawing/2014/main" id="{7202361E-8844-44A2-A293-F2EAF15EF471}"/>
              </a:ext>
            </a:extLst>
          </p:cNvPr>
          <p:cNvSpPr/>
          <p:nvPr/>
        </p:nvSpPr>
        <p:spPr>
          <a:xfrm>
            <a:off x="1530142" y="3429000"/>
            <a:ext cx="788998" cy="584775"/>
          </a:xfrm>
          <a:prstGeom prst="rect">
            <a:avLst/>
          </a:prstGeom>
          <a:noFill/>
        </p:spPr>
        <p:txBody>
          <a:bodyPr wrap="none" lIns="91440" tIns="45720" rIns="91440" bIns="45720">
            <a:spAutoFit/>
          </a:bodyPr>
          <a:lstStyle/>
          <a:p>
            <a:pPr algn="ctr"/>
            <a:r>
              <a:rPr lang="en-US" sz="3200" cap="none" spc="50" dirty="0">
                <a:ln w="0"/>
                <a:solidFill>
                  <a:schemeClr val="bg2"/>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cs typeface="Times New Roman" panose="02020603050405020304" pitchFamily="18" charset="0"/>
              </a:rPr>
              <a:t>%T</a:t>
            </a:r>
          </a:p>
        </p:txBody>
      </p:sp>
      <p:sp>
        <p:nvSpPr>
          <p:cNvPr id="9" name="Rectangle 8">
            <a:extLst>
              <a:ext uri="{FF2B5EF4-FFF2-40B4-BE49-F238E27FC236}">
                <a16:creationId xmlns:a16="http://schemas.microsoft.com/office/drawing/2014/main" id="{6F07C84D-14FB-452F-AE1E-325B0804ACA4}"/>
              </a:ext>
            </a:extLst>
          </p:cNvPr>
          <p:cNvSpPr/>
          <p:nvPr/>
        </p:nvSpPr>
        <p:spPr>
          <a:xfrm>
            <a:off x="5893860" y="5860500"/>
            <a:ext cx="404278" cy="584775"/>
          </a:xfrm>
          <a:prstGeom prst="rect">
            <a:avLst/>
          </a:prstGeom>
          <a:noFill/>
        </p:spPr>
        <p:txBody>
          <a:bodyPr wrap="none" lIns="91440" tIns="45720" rIns="91440" bIns="45720">
            <a:spAutoFit/>
          </a:bodyPr>
          <a:lstStyle/>
          <a:p>
            <a:pPr algn="ctr"/>
            <a:r>
              <a:rPr lang="en-US" sz="3200" cap="none" spc="50" dirty="0">
                <a:ln w="0"/>
                <a:solidFill>
                  <a:schemeClr val="bg2"/>
                </a:solidFill>
                <a:effectLst>
                  <a:innerShdw blurRad="63500" dist="50800" dir="13500000">
                    <a:srgbClr val="000000">
                      <a:alpha val="50000"/>
                    </a:srgbClr>
                  </a:innerShdw>
                </a:effectLst>
                <a:latin typeface="Cambria Math" panose="02040503050406030204" pitchFamily="18" charset="0"/>
                <a:ea typeface="Cambria Math" panose="02040503050406030204" pitchFamily="18" charset="0"/>
                <a:cs typeface="Times New Roman" panose="02020603050405020304" pitchFamily="18" charset="0"/>
              </a:rPr>
              <a:t>𝜆</a:t>
            </a:r>
            <a:endParaRPr lang="en-US" sz="3200" cap="none" spc="50" dirty="0">
              <a:ln w="0"/>
              <a:solidFill>
                <a:schemeClr val="bg2"/>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6B51A66-CC5F-4E96-84DD-37B8AD750AC9}"/>
              </a:ext>
            </a:extLst>
          </p:cNvPr>
          <p:cNvSpPr/>
          <p:nvPr/>
        </p:nvSpPr>
        <p:spPr>
          <a:xfrm>
            <a:off x="669617" y="643467"/>
            <a:ext cx="1167307" cy="1077218"/>
          </a:xfrm>
          <a:prstGeom prst="rect">
            <a:avLst/>
          </a:prstGeom>
          <a:noFill/>
        </p:spPr>
        <p:txBody>
          <a:bodyPr wrap="none" lIns="91440" tIns="45720" rIns="91440" bIns="45720">
            <a:spAutoFit/>
          </a:bodyPr>
          <a:lstStyle/>
          <a:p>
            <a:pPr algn="ctr"/>
            <a:r>
              <a:rPr lang="en-US" sz="3200" b="1" spc="50" dirty="0">
                <a:ln w="0"/>
                <a:solidFill>
                  <a:schemeClr val="bg2"/>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cs typeface="Times New Roman" panose="02020603050405020304" pitchFamily="18" charset="0"/>
              </a:rPr>
              <a:t>CaF2</a:t>
            </a:r>
          </a:p>
          <a:p>
            <a:pPr algn="ctr"/>
            <a:r>
              <a:rPr lang="en-US" sz="3200" b="1" cap="none" spc="50" dirty="0">
                <a:ln w="0"/>
                <a:solidFill>
                  <a:schemeClr val="bg2"/>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cs typeface="Times New Roman" panose="02020603050405020304" pitchFamily="18" charset="0"/>
              </a:rPr>
              <a:t>HR</a:t>
            </a:r>
          </a:p>
        </p:txBody>
      </p:sp>
    </p:spTree>
    <p:extLst>
      <p:ext uri="{BB962C8B-B14F-4D97-AF65-F5344CB8AC3E}">
        <p14:creationId xmlns:p14="http://schemas.microsoft.com/office/powerpoint/2010/main" val="4096397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1376-F59E-483F-AAB7-3260BBF80E0F}"/>
              </a:ext>
            </a:extLst>
          </p:cNvPr>
          <p:cNvSpPr>
            <a:spLocks noGrp="1"/>
          </p:cNvSpPr>
          <p:nvPr>
            <p:ph type="title"/>
          </p:nvPr>
        </p:nvSpPr>
        <p:spPr>
          <a:xfrm>
            <a:off x="1141413" y="609600"/>
            <a:ext cx="9905998" cy="1336158"/>
          </a:xfrm>
        </p:spPr>
        <p:txBody>
          <a:bodyPr>
            <a:normAutofit/>
          </a:bodyPr>
          <a:lstStyle/>
          <a:p>
            <a:pPr algn="ctr"/>
            <a:r>
              <a:rPr lang="en-US" sz="3600" cap="none" dirty="0">
                <a:solidFill>
                  <a:schemeClr val="tx1"/>
                </a:solidFill>
                <a:latin typeface="Times New Roman" panose="02020603050405020304" pitchFamily="18" charset="0"/>
                <a:cs typeface="Times New Roman" panose="02020603050405020304" pitchFamily="18" charset="0"/>
              </a:rPr>
              <a:t>Sticking to The Equilibrium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9E5DCE-BB20-45D0-811A-17FD3D3344A1}"/>
                  </a:ext>
                </a:extLst>
              </p:cNvPr>
              <p:cNvSpPr>
                <a:spLocks noGrp="1"/>
              </p:cNvSpPr>
              <p:nvPr>
                <p:ph idx="1"/>
              </p:nvPr>
            </p:nvSpPr>
            <p:spPr>
              <a:xfrm>
                <a:off x="1141413" y="2666999"/>
                <a:ext cx="9905998" cy="3765332"/>
              </a:xfrm>
            </p:spPr>
            <p:txBody>
              <a:bodyPr>
                <a:normAutofit/>
              </a:bodyPr>
              <a:lstStyle/>
              <a:p>
                <a:r>
                  <a:rPr lang="en-US" sz="2400" cap="none" dirty="0">
                    <a:solidFill>
                      <a:schemeClr val="tx1"/>
                    </a:solidFill>
                    <a:latin typeface="Times New Roman" panose="02020603050405020304" pitchFamily="18" charset="0"/>
                    <a:cs typeface="Times New Roman" panose="02020603050405020304" pitchFamily="18" charset="0"/>
                  </a:rPr>
                  <a:t>We acquire a steady state population while lasing.</a:t>
                </a:r>
                <a:br>
                  <a:rPr lang="en-US" sz="2400" cap="none" dirty="0">
                    <a:solidFill>
                      <a:schemeClr val="tx1"/>
                    </a:solidFill>
                    <a:latin typeface="Times New Roman" panose="02020603050405020304" pitchFamily="18" charset="0"/>
                    <a:cs typeface="Times New Roman" panose="02020603050405020304" pitchFamily="18" charset="0"/>
                  </a:rPr>
                </a:br>
                <a:endParaRPr lang="en-US" sz="2400" cap="none" dirty="0">
                  <a:solidFill>
                    <a:schemeClr val="tx1"/>
                  </a:solidFill>
                  <a:latin typeface="Times New Roman" panose="02020603050405020304" pitchFamily="18" charset="0"/>
                  <a:cs typeface="Times New Roman" panose="02020603050405020304" pitchFamily="18" charset="0"/>
                </a:endParaRPr>
              </a:p>
              <a:p>
                <a:r>
                  <a:rPr lang="en-US" sz="2400" cap="none" dirty="0">
                    <a:solidFill>
                      <a:schemeClr val="tx1"/>
                    </a:solidFill>
                    <a:latin typeface="Times New Roman" panose="02020603050405020304" pitchFamily="18" charset="0"/>
                    <a:cs typeface="Times New Roman" panose="02020603050405020304" pitchFamily="18" charset="0"/>
                  </a:rPr>
                  <a:t>What happens once we turn the laser off? </a:t>
                </a:r>
                <a:br>
                  <a:rPr lang="en-US" sz="2400" cap="none" dirty="0">
                    <a:solidFill>
                      <a:schemeClr val="tx1"/>
                    </a:solidFill>
                    <a:latin typeface="Times New Roman" panose="02020603050405020304" pitchFamily="18" charset="0"/>
                    <a:cs typeface="Times New Roman" panose="02020603050405020304" pitchFamily="18" charset="0"/>
                  </a:rPr>
                </a:br>
                <a:endParaRPr lang="en-US" sz="2400" cap="none" dirty="0">
                  <a:solidFill>
                    <a:schemeClr val="tx1"/>
                  </a:solidFill>
                  <a:latin typeface="Times New Roman" panose="02020603050405020304" pitchFamily="18" charset="0"/>
                  <a:cs typeface="Times New Roman" panose="02020603050405020304" pitchFamily="18" charset="0"/>
                </a:endParaRPr>
              </a:p>
              <a:p>
                <a:r>
                  <a:rPr lang="en-US" sz="2400" cap="none" dirty="0">
                    <a:solidFill>
                      <a:schemeClr val="tx1"/>
                    </a:solidFill>
                    <a:latin typeface="Times New Roman" panose="02020603050405020304" pitchFamily="18" charset="0"/>
                    <a:cs typeface="Times New Roman" panose="02020603050405020304" pitchFamily="18" charset="0"/>
                  </a:rPr>
                  <a:t>We use – </a:t>
                </a:r>
                <a:br>
                  <a:rPr lang="en-US" sz="2400" cap="none" dirty="0">
                    <a:solidFill>
                      <a:schemeClr val="tx1"/>
                    </a:solidFill>
                    <a:latin typeface="Times New Roman" panose="02020603050405020304" pitchFamily="18" charset="0"/>
                    <a:cs typeface="Times New Roman" panose="02020603050405020304" pitchFamily="18" charset="0"/>
                  </a:rPr>
                </a:br>
                <a:endParaRPr lang="en-US" sz="2400" cap="none"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𝛾</m:t>
                          </m:r>
                        </m:e>
                        <m:sub>
                          <m:r>
                            <a:rPr lang="en-US" sz="2800" b="0" i="1" smtClean="0">
                              <a:solidFill>
                                <a:schemeClr val="tx1"/>
                              </a:solidFill>
                              <a:latin typeface="Cambria Math" panose="02040503050406030204" pitchFamily="18" charset="0"/>
                            </a:rPr>
                            <m:t>𝑒𝑓𝑓</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𝛾</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2</m:t>
                          </m:r>
                          <m:r>
                            <a:rPr lang="en-US" sz="2800" b="0" i="1" smtClean="0">
                              <a:solidFill>
                                <a:schemeClr val="tx1"/>
                              </a:solidFill>
                              <a:latin typeface="Cambria Math" panose="02040503050406030204" pitchFamily="18" charset="0"/>
                            </a:rPr>
                            <m:t>𝑘</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𝑁</m:t>
                              </m:r>
                            </m:e>
                            <m:sub>
                              <m:r>
                                <a:rPr lang="en-US" sz="2800" b="0" i="1" smtClean="0">
                                  <a:solidFill>
                                    <a:schemeClr val="tx1"/>
                                  </a:solidFill>
                                  <a:latin typeface="Cambria Math" panose="02040503050406030204" pitchFamily="18" charset="0"/>
                                </a:rPr>
                                <m:t>2</m:t>
                              </m:r>
                            </m:sub>
                          </m:sSub>
                        </m:num>
                        <m:den>
                          <m:r>
                            <a:rPr lang="en-US" sz="2800" b="0" i="1" smtClean="0">
                              <a:solidFill>
                                <a:schemeClr val="tx1"/>
                              </a:solidFill>
                              <a:latin typeface="Cambria Math" panose="02040503050406030204" pitchFamily="18" charset="0"/>
                            </a:rPr>
                            <m:t>𝑉</m:t>
                          </m:r>
                        </m:den>
                      </m:f>
                    </m:oMath>
                  </m:oMathPara>
                </a14:m>
                <a:endParaRPr lang="en-US" dirty="0"/>
              </a:p>
            </p:txBody>
          </p:sp>
        </mc:Choice>
        <mc:Fallback xmlns="">
          <p:sp>
            <p:nvSpPr>
              <p:cNvPr id="3" name="Content Placeholder 2">
                <a:extLst>
                  <a:ext uri="{FF2B5EF4-FFF2-40B4-BE49-F238E27FC236}">
                    <a16:creationId xmlns:a16="http://schemas.microsoft.com/office/drawing/2014/main" id="{E89E5DCE-BB20-45D0-811A-17FD3D3344A1}"/>
                  </a:ext>
                </a:extLst>
              </p:cNvPr>
              <p:cNvSpPr>
                <a:spLocks noGrp="1" noRot="1" noChangeAspect="1" noMove="1" noResize="1" noEditPoints="1" noAdjustHandles="1" noChangeArrowheads="1" noChangeShapeType="1" noTextEdit="1"/>
              </p:cNvSpPr>
              <p:nvPr>
                <p:ph idx="1"/>
              </p:nvPr>
            </p:nvSpPr>
            <p:spPr>
              <a:xfrm>
                <a:off x="1141413" y="2666999"/>
                <a:ext cx="9905998" cy="3765332"/>
              </a:xfrm>
              <a:blipFill>
                <a:blip r:embed="rId3"/>
                <a:stretch>
                  <a:fillRect l="-1292"/>
                </a:stretch>
              </a:blipFill>
            </p:spPr>
            <p:txBody>
              <a:bodyPr/>
              <a:lstStyle/>
              <a:p>
                <a:r>
                  <a:rPr lang="en-US">
                    <a:noFill/>
                  </a:rPr>
                  <a:t> </a:t>
                </a:r>
              </a:p>
            </p:txBody>
          </p:sp>
        </mc:Fallback>
      </mc:AlternateContent>
    </p:spTree>
    <p:extLst>
      <p:ext uri="{BB962C8B-B14F-4D97-AF65-F5344CB8AC3E}">
        <p14:creationId xmlns:p14="http://schemas.microsoft.com/office/powerpoint/2010/main" val="428702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873EC6F-759F-48DF-AD68-DBD3064DC101}"/>
              </a:ext>
            </a:extLst>
          </p:cNvPr>
          <p:cNvPicPr>
            <a:picLocks noChangeAspect="1"/>
          </p:cNvPicPr>
          <p:nvPr/>
        </p:nvPicPr>
        <p:blipFill>
          <a:blip r:embed="rId3"/>
          <a:stretch>
            <a:fillRect/>
          </a:stretch>
        </p:blipFill>
        <p:spPr>
          <a:xfrm>
            <a:off x="1871920" y="1792929"/>
            <a:ext cx="8448159" cy="3622309"/>
          </a:xfrm>
          <a:prstGeom prst="rect">
            <a:avLst/>
          </a:prstGeom>
        </p:spPr>
      </p:pic>
      <p:sp>
        <p:nvSpPr>
          <p:cNvPr id="43" name="Rectangle 42">
            <a:extLst>
              <a:ext uri="{FF2B5EF4-FFF2-40B4-BE49-F238E27FC236}">
                <a16:creationId xmlns:a16="http://schemas.microsoft.com/office/drawing/2014/main" id="{D537229E-7F84-4962-A070-FF972F315FC4}"/>
              </a:ext>
            </a:extLst>
          </p:cNvPr>
          <p:cNvSpPr/>
          <p:nvPr/>
        </p:nvSpPr>
        <p:spPr>
          <a:xfrm>
            <a:off x="5582093" y="2541181"/>
            <a:ext cx="616688" cy="9781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8802274-6884-4896-A802-7C3914D8699A}"/>
              </a:ext>
            </a:extLst>
          </p:cNvPr>
          <p:cNvSpPr/>
          <p:nvPr/>
        </p:nvSpPr>
        <p:spPr>
          <a:xfrm>
            <a:off x="2854842" y="3689498"/>
            <a:ext cx="159488" cy="712381"/>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E1A4956-253F-4151-8D1B-80006219635D}"/>
              </a:ext>
            </a:extLst>
          </p:cNvPr>
          <p:cNvSpPr/>
          <p:nvPr/>
        </p:nvSpPr>
        <p:spPr>
          <a:xfrm rot="20184984">
            <a:off x="1831550" y="3003654"/>
            <a:ext cx="1685078" cy="646331"/>
          </a:xfrm>
          <a:prstGeom prst="rect">
            <a:avLst/>
          </a:prstGeom>
          <a:noFill/>
        </p:spPr>
        <p:txBody>
          <a:bodyPr wrap="none" lIns="91440" tIns="45720" rIns="91440" bIns="45720">
            <a:spAutoFit/>
          </a:bodyPr>
          <a:lstStyle/>
          <a:p>
            <a:pPr algn="ctr"/>
            <a:r>
              <a:rPr lang="en-US" b="0" cap="none" spc="0" dirty="0">
                <a:ln w="0">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High-Refle</a:t>
            </a:r>
            <a:r>
              <a:rPr lang="en-US" dirty="0">
                <a:ln w="0">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cting</a:t>
            </a:r>
          </a:p>
          <a:p>
            <a:pPr algn="ctr"/>
            <a:r>
              <a:rPr lang="en-US" dirty="0">
                <a:ln w="0">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Mirror</a:t>
            </a:r>
            <a:endParaRPr lang="en-US" b="0" cap="none" spc="0" dirty="0">
              <a:ln w="0">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26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AF54-42C6-41D4-933D-AEEFD00216CC}"/>
              </a:ext>
            </a:extLst>
          </p:cNvPr>
          <p:cNvSpPr>
            <a:spLocks noGrp="1"/>
          </p:cNvSpPr>
          <p:nvPr>
            <p:ph type="title"/>
          </p:nvPr>
        </p:nvSpPr>
        <p:spPr>
          <a:xfrm>
            <a:off x="1782544" y="310055"/>
            <a:ext cx="8254836" cy="756745"/>
          </a:xfrm>
        </p:spPr>
        <p:txBody>
          <a:bodyPr>
            <a:normAutofit/>
          </a:bodyPr>
          <a:lstStyle/>
          <a:p>
            <a:pPr algn="ctr"/>
            <a:r>
              <a:rPr lang="en-US" sz="3600" cap="none" dirty="0">
                <a:solidFill>
                  <a:schemeClr val="tx1"/>
                </a:solidFill>
                <a:latin typeface="Times New Roman" panose="02020603050405020304" pitchFamily="18" charset="0"/>
                <a:cs typeface="Times New Roman" panose="02020603050405020304" pitchFamily="18" charset="0"/>
              </a:rPr>
              <a:t>K’s Effect on Everything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147AFA-5351-4A1C-A8B6-92EAC53B0D0B}"/>
                  </a:ext>
                </a:extLst>
              </p:cNvPr>
              <p:cNvSpPr>
                <a:spLocks noGrp="1"/>
              </p:cNvSpPr>
              <p:nvPr>
                <p:ph idx="1"/>
              </p:nvPr>
            </p:nvSpPr>
            <p:spPr>
              <a:xfrm>
                <a:off x="1141413" y="1418897"/>
                <a:ext cx="9905998" cy="4372303"/>
              </a:xfrm>
            </p:spPr>
            <p:txBody>
              <a:bodyPr anchor="t">
                <a:normAutofit/>
              </a:bodyPr>
              <a:lstStyle/>
              <a:p>
                <a:pPr marL="0" indent="0">
                  <a:spcAft>
                    <a:spcPts val="3000"/>
                  </a:spcAft>
                  <a:buNone/>
                </a:pPr>
                <a14:m>
                  <m:oMathPara xmlns:m="http://schemas.openxmlformats.org/officeDocument/2006/math">
                    <m:oMathParaPr>
                      <m:jc m:val="center"/>
                    </m:oMathParaPr>
                    <m:oMath xmlns:m="http://schemas.openxmlformats.org/officeDocument/2006/math">
                      <m:f>
                        <m:fPr>
                          <m:ctrlPr>
                            <a:rPr lang="en-US" sz="3200"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sSub>
                            <m:sSubPr>
                              <m:ctrlP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𝐶𝑅</m:t>
                              </m:r>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𝑃</m:t>
                              </m:r>
                            </m:e>
                            <m:sub>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m:t>
                              </m:r>
                            </m:sub>
                          </m:sSub>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sSub>
                            <m:sSubPr>
                              <m:ctrlP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h𝑣</m:t>
                              </m:r>
                            </m:e>
                            <m:sub>
                              <m:r>
                                <a:rPr lang="en-US" sz="3200" b="0"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𝑝𝑢𝑚𝑝</m:t>
                              </m:r>
                            </m:sub>
                          </m:sSub>
                        </m:den>
                      </m:f>
                      <m:r>
                        <a:rPr lang="en-US" sz="3200"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sSub>
                        <m:sSubPr>
                          <m:ctrlPr>
                            <a:rPr lang="en-US" sz="3200" i="1" smtClean="0">
                              <a:solidFill>
                                <a:schemeClr val="tx1"/>
                              </a:solidFill>
                              <a:effectLst/>
                              <a:latin typeface="Cambria Math" panose="02040503050406030204" pitchFamily="18" charset="0"/>
                            </a:rPr>
                          </m:ctrlPr>
                        </m:sSubPr>
                        <m:e>
                          <m:r>
                            <a:rPr lang="en-US" sz="3200" i="1">
                              <a:solidFill>
                                <a:schemeClr val="tx1"/>
                              </a:solidFill>
                              <a:effectLst/>
                              <a:latin typeface="Cambria Math" panose="02040503050406030204" pitchFamily="18" charset="0"/>
                            </a:rPr>
                            <m:t>𝛾</m:t>
                          </m:r>
                        </m:e>
                        <m:sub>
                          <m:r>
                            <a:rPr lang="en-US" sz="3200" i="1">
                              <a:solidFill>
                                <a:schemeClr val="tx1"/>
                              </a:solidFill>
                              <a:effectLst/>
                              <a:latin typeface="Cambria Math" panose="02040503050406030204" pitchFamily="18" charset="0"/>
                            </a:rPr>
                            <m:t>0</m:t>
                          </m:r>
                        </m:sub>
                      </m:sSub>
                      <m:sSub>
                        <m:sSubPr>
                          <m:ctrlPr>
                            <a:rPr lang="en-US" sz="3200" i="1" smtClean="0">
                              <a:solidFill>
                                <a:schemeClr val="tx1"/>
                              </a:solidFill>
                              <a:effectLst/>
                              <a:latin typeface="Cambria Math" panose="02040503050406030204" pitchFamily="18" charset="0"/>
                            </a:rPr>
                          </m:ctrlPr>
                        </m:sSubPr>
                        <m:e>
                          <m:r>
                            <a:rPr lang="en-US" sz="3200" i="1">
                              <a:solidFill>
                                <a:schemeClr val="tx1"/>
                              </a:solidFill>
                              <a:effectLst/>
                              <a:latin typeface="Cambria Math" panose="02040503050406030204" pitchFamily="18" charset="0"/>
                            </a:rPr>
                            <m:t>𝑁</m:t>
                          </m:r>
                        </m:e>
                        <m:sub>
                          <m:r>
                            <a:rPr lang="en-US" sz="3200" i="1">
                              <a:solidFill>
                                <a:schemeClr val="tx1"/>
                              </a:solidFill>
                              <a:effectLst/>
                              <a:latin typeface="Cambria Math" panose="02040503050406030204" pitchFamily="18" charset="0"/>
                            </a:rPr>
                            <m:t>2</m:t>
                          </m:r>
                        </m:sub>
                      </m:sSub>
                      <m:r>
                        <a:rPr lang="en-US" sz="3200" i="1" smtClean="0">
                          <a:solidFill>
                            <a:schemeClr val="tx1"/>
                          </a:solidFill>
                          <a:effectLst/>
                          <a:latin typeface="Cambria Math" panose="02040503050406030204" pitchFamily="18" charset="0"/>
                        </a:rPr>
                        <m:t>+</m:t>
                      </m:r>
                      <m:f>
                        <m:fPr>
                          <m:ctrlPr>
                            <a:rPr lang="en-US" sz="3200" i="1" smtClean="0">
                              <a:solidFill>
                                <a:schemeClr val="tx1"/>
                              </a:solidFill>
                              <a:effectLst/>
                              <a:latin typeface="Cambria Math" panose="02040503050406030204" pitchFamily="18" charset="0"/>
                            </a:rPr>
                          </m:ctrlPr>
                        </m:fPr>
                        <m:num>
                          <m:r>
                            <a:rPr lang="en-US" sz="3200" i="1">
                              <a:solidFill>
                                <a:schemeClr val="tx1"/>
                              </a:solidFill>
                              <a:effectLst/>
                              <a:latin typeface="Cambria Math" panose="02040503050406030204" pitchFamily="18" charset="0"/>
                            </a:rPr>
                            <m:t>2</m:t>
                          </m:r>
                          <m:r>
                            <a:rPr lang="en-US" sz="3200" i="1">
                              <a:solidFill>
                                <a:schemeClr val="tx1"/>
                              </a:solidFill>
                              <a:effectLst/>
                              <a:latin typeface="Cambria Math" panose="02040503050406030204" pitchFamily="18" charset="0"/>
                            </a:rPr>
                            <m:t>𝑘</m:t>
                          </m:r>
                          <m:sSubSup>
                            <m:sSubSupPr>
                              <m:ctrlPr>
                                <a:rPr lang="en-US" sz="3200" i="1">
                                  <a:solidFill>
                                    <a:schemeClr val="tx1"/>
                                  </a:solidFill>
                                  <a:effectLst/>
                                  <a:latin typeface="Cambria Math" panose="02040503050406030204" pitchFamily="18" charset="0"/>
                                </a:rPr>
                              </m:ctrlPr>
                            </m:sSubSupPr>
                            <m:e>
                              <m:r>
                                <a:rPr lang="en-US" sz="3200" i="1">
                                  <a:solidFill>
                                    <a:schemeClr val="tx1"/>
                                  </a:solidFill>
                                  <a:effectLst/>
                                  <a:latin typeface="Cambria Math" panose="02040503050406030204" pitchFamily="18" charset="0"/>
                                </a:rPr>
                                <m:t>𝑁</m:t>
                              </m:r>
                            </m:e>
                            <m:sub>
                              <m:r>
                                <a:rPr lang="en-US" sz="3200" i="1">
                                  <a:solidFill>
                                    <a:schemeClr val="tx1"/>
                                  </a:solidFill>
                                  <a:effectLst/>
                                  <a:latin typeface="Cambria Math" panose="02040503050406030204" pitchFamily="18" charset="0"/>
                                </a:rPr>
                                <m:t>2</m:t>
                              </m:r>
                            </m:sub>
                            <m:sup>
                              <m:r>
                                <a:rPr lang="en-US" sz="3200" i="1">
                                  <a:solidFill>
                                    <a:schemeClr val="tx1"/>
                                  </a:solidFill>
                                  <a:effectLst/>
                                  <a:latin typeface="Cambria Math" panose="02040503050406030204" pitchFamily="18" charset="0"/>
                                </a:rPr>
                                <m:t>2</m:t>
                              </m:r>
                            </m:sup>
                          </m:sSubSup>
                        </m:num>
                        <m:den>
                          <m:r>
                            <a:rPr lang="en-US" sz="3200" b="0" i="1" smtClean="0">
                              <a:solidFill>
                                <a:schemeClr val="tx1"/>
                              </a:solidFill>
                              <a:effectLst/>
                              <a:latin typeface="Cambria Math" panose="02040503050406030204" pitchFamily="18" charset="0"/>
                            </a:rPr>
                            <m:t>𝑉</m:t>
                          </m:r>
                        </m:den>
                      </m:f>
                      <m:r>
                        <a:rPr lang="en-US" sz="3200" b="0" i="1" smtClean="0">
                          <a:solidFill>
                            <a:schemeClr val="tx1"/>
                          </a:solidFill>
                          <a:effectLst/>
                          <a:latin typeface="Cambria Math" panose="02040503050406030204" pitchFamily="18" charset="0"/>
                        </a:rPr>
                        <m:t>=</m:t>
                      </m:r>
                      <m:sSub>
                        <m:sSubPr>
                          <m:ctrlPr>
                            <a:rPr lang="en-US" sz="3200" i="1">
                              <a:solidFill>
                                <a:schemeClr val="tx1"/>
                              </a:solidFill>
                              <a:effectLst/>
                              <a:latin typeface="Cambria Math" panose="02040503050406030204" pitchFamily="18" charset="0"/>
                            </a:rPr>
                          </m:ctrlPr>
                        </m:sSubPr>
                        <m:e>
                          <m:r>
                            <a:rPr lang="en-US" sz="3200" i="1">
                              <a:solidFill>
                                <a:schemeClr val="tx1"/>
                              </a:solidFill>
                              <a:effectLst/>
                              <a:latin typeface="Cambria Math" panose="02040503050406030204" pitchFamily="18" charset="0"/>
                            </a:rPr>
                            <m:t>𝑁</m:t>
                          </m:r>
                        </m:e>
                        <m:sub>
                          <m:r>
                            <a:rPr lang="en-US" sz="3200" i="1">
                              <a:solidFill>
                                <a:schemeClr val="tx1"/>
                              </a:solidFill>
                              <a:effectLst/>
                              <a:latin typeface="Cambria Math" panose="02040503050406030204" pitchFamily="18" charset="0"/>
                            </a:rPr>
                            <m:t>2</m:t>
                          </m:r>
                        </m:sub>
                      </m:sSub>
                      <m:sSub>
                        <m:sSubPr>
                          <m:ctrlPr>
                            <a:rPr lang="en-US" sz="3200" i="1">
                              <a:solidFill>
                                <a:schemeClr val="tx1"/>
                              </a:solidFill>
                              <a:effectLst/>
                              <a:latin typeface="Cambria Math" panose="02040503050406030204" pitchFamily="18" charset="0"/>
                            </a:rPr>
                          </m:ctrlPr>
                        </m:sSubPr>
                        <m:e>
                          <m:r>
                            <a:rPr lang="en-US" sz="3200" i="1">
                              <a:solidFill>
                                <a:schemeClr val="tx1"/>
                              </a:solidFill>
                              <a:effectLst/>
                              <a:latin typeface="Cambria Math" panose="02040503050406030204" pitchFamily="18" charset="0"/>
                            </a:rPr>
                            <m:t>𝛾</m:t>
                          </m:r>
                        </m:e>
                        <m:sub>
                          <m:r>
                            <a:rPr lang="en-US" sz="3200" b="0" i="1" smtClean="0">
                              <a:solidFill>
                                <a:schemeClr val="tx1"/>
                              </a:solidFill>
                              <a:effectLst/>
                              <a:latin typeface="Cambria Math" panose="02040503050406030204" pitchFamily="18" charset="0"/>
                            </a:rPr>
                            <m:t>𝑒𝑓𝑓</m:t>
                          </m:r>
                        </m:sub>
                      </m:sSub>
                    </m:oMath>
                  </m:oMathPara>
                </a14:m>
                <a:endParaRPr lang="en-US" sz="3200" dirty="0"/>
              </a:p>
              <a:p>
                <a:r>
                  <a:rPr lang="en-US" sz="2800" cap="none" dirty="0">
                    <a:solidFill>
                      <a:schemeClr val="tx1"/>
                    </a:solidFill>
                    <a:latin typeface="Times New Roman" panose="02020603050405020304" pitchFamily="18" charset="0"/>
                    <a:cs typeface="Times New Roman" panose="02020603050405020304" pitchFamily="18" charset="0"/>
                  </a:rPr>
                  <a:t>Since most of these variables are constants, </a:t>
                </a:r>
                <a14:m>
                  <m:oMath xmlns:m="http://schemas.openxmlformats.org/officeDocument/2006/math">
                    <m:sSub>
                      <m:sSubPr>
                        <m:ctrlPr>
                          <a:rPr lang="en-US" sz="2800" i="1" smtClean="0">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rPr>
                          <m:t>𝑁</m:t>
                        </m:r>
                      </m:e>
                      <m:sub>
                        <m:r>
                          <a:rPr lang="en-US" sz="2800" i="1">
                            <a:solidFill>
                              <a:schemeClr val="tx1"/>
                            </a:solidFill>
                            <a:effectLst/>
                            <a:latin typeface="Cambria Math" panose="02040503050406030204" pitchFamily="18" charset="0"/>
                          </a:rPr>
                          <m:t>2</m:t>
                        </m:r>
                      </m:sub>
                    </m:sSub>
                  </m:oMath>
                </a14:m>
                <a:r>
                  <a:rPr lang="en-US" sz="2800" cap="none" dirty="0">
                    <a:solidFill>
                      <a:schemeClr val="tx1"/>
                    </a:solidFill>
                    <a:latin typeface="Times New Roman" panose="02020603050405020304" pitchFamily="18" charset="0"/>
                    <a:cs typeface="Times New Roman" panose="02020603050405020304" pitchFamily="18" charset="0"/>
                  </a:rPr>
                  <a:t> depends on k and k serves as the independent variable. </a:t>
                </a:r>
                <a:br>
                  <a:rPr lang="en-US" sz="2800" cap="none" dirty="0">
                    <a:solidFill>
                      <a:schemeClr val="tx1"/>
                    </a:solidFill>
                    <a:latin typeface="Times New Roman" panose="02020603050405020304" pitchFamily="18" charset="0"/>
                    <a:cs typeface="Times New Roman" panose="02020603050405020304" pitchFamily="18" charset="0"/>
                  </a:rPr>
                </a:br>
                <a:endParaRPr lang="en-US" sz="2800" cap="none" dirty="0">
                  <a:solidFill>
                    <a:schemeClr val="tx1"/>
                  </a:solidFill>
                  <a:latin typeface="Times New Roman" panose="02020603050405020304" pitchFamily="18" charset="0"/>
                  <a:cs typeface="Times New Roman" panose="02020603050405020304" pitchFamily="18" charset="0"/>
                </a:endParaRPr>
              </a:p>
              <a:p>
                <a:r>
                  <a:rPr lang="en-US" sz="2800" cap="none" dirty="0">
                    <a:solidFill>
                      <a:schemeClr val="tx1"/>
                    </a:solidFill>
                    <a:latin typeface="Times New Roman" panose="02020603050405020304" pitchFamily="18" charset="0"/>
                    <a:cs typeface="Times New Roman" panose="02020603050405020304" pitchFamily="18" charset="0"/>
                  </a:rPr>
                  <a:t>Many other equations that we derived in Mathematica depend on k and </a:t>
                </a:r>
                <a14:m>
                  <m:oMath xmlns:m="http://schemas.openxmlformats.org/officeDocument/2006/math">
                    <m:sSub>
                      <m:sSubPr>
                        <m:ctrlPr>
                          <a:rPr lang="en-US" sz="2800" i="1" smtClean="0">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rPr>
                          <m:t>𝑁</m:t>
                        </m:r>
                      </m:e>
                      <m:sub>
                        <m:r>
                          <a:rPr lang="en-US" sz="2800" i="1">
                            <a:solidFill>
                              <a:schemeClr val="tx1"/>
                            </a:solidFill>
                            <a:effectLst/>
                            <a:latin typeface="Cambria Math" panose="02040503050406030204" pitchFamily="18" charset="0"/>
                          </a:rPr>
                          <m:t>2</m:t>
                        </m:r>
                      </m:sub>
                    </m:sSub>
                  </m:oMath>
                </a14:m>
                <a:r>
                  <a:rPr lang="en-US" sz="2800" cap="none" dirty="0">
                    <a:solidFill>
                      <a:schemeClr val="tx1"/>
                    </a:solidFill>
                    <a:latin typeface="Times New Roman" panose="02020603050405020304" pitchFamily="18" charset="0"/>
                    <a:cs typeface="Times New Roman" panose="02020603050405020304" pitchFamily="18" charset="0"/>
                  </a:rPr>
                  <a:t> at the same time. </a:t>
                </a:r>
              </a:p>
              <a:p>
                <a:endParaRPr lang="en-US" sz="2800" cap="none"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6147AFA-5351-4A1C-A8B6-92EAC53B0D0B}"/>
                  </a:ext>
                </a:extLst>
              </p:cNvPr>
              <p:cNvSpPr>
                <a:spLocks noGrp="1" noRot="1" noChangeAspect="1" noMove="1" noResize="1" noEditPoints="1" noAdjustHandles="1" noChangeArrowheads="1" noChangeShapeType="1" noTextEdit="1"/>
              </p:cNvSpPr>
              <p:nvPr>
                <p:ph idx="1"/>
              </p:nvPr>
            </p:nvSpPr>
            <p:spPr>
              <a:xfrm>
                <a:off x="1141413" y="1418897"/>
                <a:ext cx="9905998" cy="4372303"/>
              </a:xfrm>
              <a:blipFill>
                <a:blip r:embed="rId2"/>
                <a:stretch>
                  <a:fillRect l="-1600" r="-554"/>
                </a:stretch>
              </a:blipFill>
            </p:spPr>
            <p:txBody>
              <a:bodyPr/>
              <a:lstStyle/>
              <a:p>
                <a:r>
                  <a:rPr lang="en-US">
                    <a:noFill/>
                  </a:rPr>
                  <a:t> </a:t>
                </a:r>
              </a:p>
            </p:txBody>
          </p:sp>
        </mc:Fallback>
      </mc:AlternateContent>
    </p:spTree>
    <p:extLst>
      <p:ext uri="{BB962C8B-B14F-4D97-AF65-F5344CB8AC3E}">
        <p14:creationId xmlns:p14="http://schemas.microsoft.com/office/powerpoint/2010/main" val="3526154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0A93A79-ADA2-4EA7-B80B-A7DD62A66569}"/>
                  </a:ext>
                </a:extLst>
              </p:cNvPr>
              <p:cNvSpPr>
                <a:spLocks noGrp="1"/>
              </p:cNvSpPr>
              <p:nvPr>
                <p:ph type="title"/>
              </p:nvPr>
            </p:nvSpPr>
            <p:spPr>
              <a:xfrm>
                <a:off x="1757889" y="0"/>
                <a:ext cx="8676222" cy="1066801"/>
              </a:xfrm>
            </p:spPr>
            <p:txBody>
              <a:bodyPr vert="horz" lIns="91440" tIns="45720" rIns="91440" bIns="45720" rtlCol="0" anchor="b">
                <a:normAutofit/>
              </a:bodyPr>
              <a:lstStyle/>
              <a:p>
                <a:pPr algn="ctr"/>
                <a14:m>
                  <m:oMath xmlns:m="http://schemas.openxmlformats.org/officeDocument/2006/math">
                    <m:sSub>
                      <m:sSubPr>
                        <m:ctrlPr>
                          <a:rPr lang="en-US" sz="4800" i="1" smtClean="0">
                            <a:solidFill>
                              <a:schemeClr val="tx1"/>
                            </a:solidFill>
                            <a:effectLst/>
                            <a:latin typeface="Cambria Math" panose="02040503050406030204" pitchFamily="18" charset="0"/>
                          </a:rPr>
                        </m:ctrlPr>
                      </m:sSubPr>
                      <m:e>
                        <m:r>
                          <a:rPr lang="en-US" sz="4800" i="1">
                            <a:solidFill>
                              <a:schemeClr val="tx1"/>
                            </a:solidFill>
                            <a:effectLst/>
                            <a:latin typeface="Cambria Math" panose="02040503050406030204" pitchFamily="18" charset="0"/>
                          </a:rPr>
                          <m:t>𝑁</m:t>
                        </m:r>
                      </m:e>
                      <m:sub>
                        <m:r>
                          <a:rPr lang="en-US" sz="4800" i="1">
                            <a:solidFill>
                              <a:schemeClr val="tx1"/>
                            </a:solidFill>
                            <a:effectLst/>
                            <a:latin typeface="Cambria Math" panose="02040503050406030204" pitchFamily="18" charset="0"/>
                          </a:rPr>
                          <m:t>2</m:t>
                        </m:r>
                      </m:sub>
                    </m:sSub>
                  </m:oMath>
                </a14:m>
                <a:r>
                  <a:rPr lang="en-US" sz="4800" cap="none"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 Dependence on k</a:t>
                </a:r>
              </a:p>
            </p:txBody>
          </p:sp>
        </mc:Choice>
        <mc:Fallback xmlns="">
          <p:sp>
            <p:nvSpPr>
              <p:cNvPr id="2" name="Title 1">
                <a:extLst>
                  <a:ext uri="{FF2B5EF4-FFF2-40B4-BE49-F238E27FC236}">
                    <a16:creationId xmlns:a16="http://schemas.microsoft.com/office/drawing/2014/main" id="{D0A93A79-ADA2-4EA7-B80B-A7DD62A66569}"/>
                  </a:ext>
                </a:extLst>
              </p:cNvPr>
              <p:cNvSpPr>
                <a:spLocks noGrp="1" noRot="1" noChangeAspect="1" noMove="1" noResize="1" noEditPoints="1" noAdjustHandles="1" noChangeArrowheads="1" noChangeShapeType="1" noTextEdit="1"/>
              </p:cNvSpPr>
              <p:nvPr>
                <p:ph type="title"/>
              </p:nvPr>
            </p:nvSpPr>
            <p:spPr>
              <a:xfrm>
                <a:off x="1757889" y="0"/>
                <a:ext cx="8676222" cy="1066801"/>
              </a:xfrm>
              <a:blipFill>
                <a:blip r:embed="rId3"/>
                <a:stretch>
                  <a:fillRect b="-34286"/>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DFEBE2C2-F43D-46E5-AEE6-DF223B21D157}"/>
              </a:ext>
            </a:extLst>
          </p:cNvPr>
          <p:cNvPicPr>
            <a:picLocks noGrp="1" noChangeAspect="1"/>
          </p:cNvPicPr>
          <p:nvPr>
            <p:ph idx="1"/>
          </p:nvPr>
        </p:nvPicPr>
        <p:blipFill>
          <a:blip r:embed="rId4"/>
          <a:stretch>
            <a:fillRect/>
          </a:stretch>
        </p:blipFill>
        <p:spPr>
          <a:xfrm>
            <a:off x="1378910" y="1542349"/>
            <a:ext cx="9434179" cy="509445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54729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A50E-4DEF-44B9-A266-5A968FE9FF03}"/>
              </a:ext>
            </a:extLst>
          </p:cNvPr>
          <p:cNvSpPr>
            <a:spLocks noGrp="1"/>
          </p:cNvSpPr>
          <p:nvPr>
            <p:ph type="title"/>
          </p:nvPr>
        </p:nvSpPr>
        <p:spPr>
          <a:xfrm>
            <a:off x="1141413" y="0"/>
            <a:ext cx="9905998" cy="1113593"/>
          </a:xfrm>
        </p:spPr>
        <p:txBody>
          <a:bodyPr/>
          <a:lstStyle/>
          <a:p>
            <a:r>
              <a:rPr lang="en-US" cap="none" dirty="0">
                <a:latin typeface="Times New Roman" panose="02020603050405020304" pitchFamily="18" charset="0"/>
                <a:cs typeface="Times New Roman" panose="02020603050405020304" pitchFamily="18" charset="0"/>
              </a:rPr>
              <a:t>Predictions of Decay After Turning Off The Pump Source</a:t>
            </a:r>
          </a:p>
        </p:txBody>
      </p:sp>
      <p:sp>
        <p:nvSpPr>
          <p:cNvPr id="3" name="Content Placeholder 2">
            <a:extLst>
              <a:ext uri="{FF2B5EF4-FFF2-40B4-BE49-F238E27FC236}">
                <a16:creationId xmlns:a16="http://schemas.microsoft.com/office/drawing/2014/main" id="{99DFF358-2871-468E-A386-06FD2A039C7C}"/>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A2CFBB8-2919-4F1B-A365-109BA3565560}"/>
              </a:ext>
            </a:extLst>
          </p:cNvPr>
          <p:cNvPicPr>
            <a:picLocks noChangeAspect="1"/>
          </p:cNvPicPr>
          <p:nvPr/>
        </p:nvPicPr>
        <p:blipFill>
          <a:blip r:embed="rId3"/>
          <a:stretch>
            <a:fillRect/>
          </a:stretch>
        </p:blipFill>
        <p:spPr>
          <a:xfrm>
            <a:off x="173797" y="1837445"/>
            <a:ext cx="11841227" cy="342948"/>
          </a:xfrm>
          <a:prstGeom prst="rect">
            <a:avLst/>
          </a:prstGeom>
        </p:spPr>
      </p:pic>
      <p:pic>
        <p:nvPicPr>
          <p:cNvPr id="9" name="Picture 8">
            <a:extLst>
              <a:ext uri="{FF2B5EF4-FFF2-40B4-BE49-F238E27FC236}">
                <a16:creationId xmlns:a16="http://schemas.microsoft.com/office/drawing/2014/main" id="{3A1642F7-441A-4610-9468-C56275B3ED11}"/>
              </a:ext>
            </a:extLst>
          </p:cNvPr>
          <p:cNvPicPr>
            <a:picLocks noChangeAspect="1"/>
          </p:cNvPicPr>
          <p:nvPr/>
        </p:nvPicPr>
        <p:blipFill>
          <a:blip r:embed="rId4"/>
          <a:stretch>
            <a:fillRect/>
          </a:stretch>
        </p:blipFill>
        <p:spPr>
          <a:xfrm>
            <a:off x="1781293" y="2180393"/>
            <a:ext cx="8626237" cy="4677607"/>
          </a:xfrm>
          <a:prstGeom prst="rect">
            <a:avLst/>
          </a:prstGeom>
        </p:spPr>
      </p:pic>
      <p:pic>
        <p:nvPicPr>
          <p:cNvPr id="5" name="Picture 4">
            <a:extLst>
              <a:ext uri="{FF2B5EF4-FFF2-40B4-BE49-F238E27FC236}">
                <a16:creationId xmlns:a16="http://schemas.microsoft.com/office/drawing/2014/main" id="{B3F9FE22-3746-474C-B269-BF561C554DEF}"/>
              </a:ext>
            </a:extLst>
          </p:cNvPr>
          <p:cNvPicPr>
            <a:picLocks noChangeAspect="1"/>
          </p:cNvPicPr>
          <p:nvPr/>
        </p:nvPicPr>
        <p:blipFill>
          <a:blip r:embed="rId5"/>
          <a:stretch>
            <a:fillRect/>
          </a:stretch>
        </p:blipFill>
        <p:spPr>
          <a:xfrm>
            <a:off x="4639319" y="1465918"/>
            <a:ext cx="2562583" cy="400106"/>
          </a:xfrm>
          <a:prstGeom prst="rect">
            <a:avLst/>
          </a:prstGeom>
        </p:spPr>
      </p:pic>
    </p:spTree>
    <p:extLst>
      <p:ext uri="{BB962C8B-B14F-4D97-AF65-F5344CB8AC3E}">
        <p14:creationId xmlns:p14="http://schemas.microsoft.com/office/powerpoint/2010/main" val="355090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53D3A7-FCA2-4F9F-9FD8-B47CD49B59C5}"/>
                  </a:ext>
                </a:extLst>
              </p:cNvPr>
              <p:cNvSpPr>
                <a:spLocks noGrp="1"/>
              </p:cNvSpPr>
              <p:nvPr>
                <p:ph type="title"/>
              </p:nvPr>
            </p:nvSpPr>
            <p:spPr>
              <a:xfrm>
                <a:off x="1137243" y="-42885"/>
                <a:ext cx="9905998" cy="945833"/>
              </a:xfrm>
            </p:spPr>
            <p:txBody>
              <a:bodyPr>
                <a:normAutofit/>
              </a:bodyPr>
              <a:lstStyle/>
              <a:p>
                <a:pPr algn="ctr"/>
                <a:r>
                  <a:rPr lang="en-US" sz="3600" cap="none" dirty="0">
                    <a:latin typeface="Times New Roman" panose="02020603050405020304" pitchFamily="18" charset="0"/>
                    <a:cs typeface="Times New Roman" panose="02020603050405020304" pitchFamily="18" charset="0"/>
                  </a:rPr>
                  <a:t>Lifetime Change of The </a:t>
                </a:r>
                <a14:m>
                  <m:oMath xmlns:m="http://schemas.openxmlformats.org/officeDocument/2006/math">
                    <m:sSub>
                      <m:sSubPr>
                        <m:ctrlPr>
                          <a:rPr lang="en-US" sz="3600" b="0" i="1" cap="none" smtClean="0">
                            <a:latin typeface="Cambria Math" panose="02040503050406030204" pitchFamily="18" charset="0"/>
                            <a:cs typeface="Times New Roman" panose="02020603050405020304" pitchFamily="18" charset="0"/>
                          </a:rPr>
                        </m:ctrlPr>
                      </m:sSubPr>
                      <m:e>
                        <m:r>
                          <a:rPr lang="en-US" sz="3600" b="0" i="1" cap="none" smtClean="0">
                            <a:latin typeface="Cambria Math" panose="02040503050406030204" pitchFamily="18" charset="0"/>
                            <a:cs typeface="Times New Roman" panose="02020603050405020304" pitchFamily="18" charset="0"/>
                          </a:rPr>
                          <m:t>𝑁</m:t>
                        </m:r>
                      </m:e>
                      <m:sub>
                        <m:r>
                          <a:rPr lang="en-US" sz="3600" b="0" i="1" cap="none" smtClean="0">
                            <a:latin typeface="Cambria Math" panose="02040503050406030204" pitchFamily="18" charset="0"/>
                            <a:cs typeface="Times New Roman" panose="02020603050405020304" pitchFamily="18" charset="0"/>
                          </a:rPr>
                          <m:t>2</m:t>
                        </m:r>
                      </m:sub>
                    </m:sSub>
                  </m:oMath>
                </a14:m>
                <a:r>
                  <a:rPr lang="en-US" sz="3600" cap="none" dirty="0">
                    <a:latin typeface="Times New Roman" panose="02020603050405020304" pitchFamily="18" charset="0"/>
                    <a:cs typeface="Times New Roman" panose="02020603050405020304" pitchFamily="18" charset="0"/>
                  </a:rPr>
                  <a:t> State Over Time</a:t>
                </a:r>
              </a:p>
            </p:txBody>
          </p:sp>
        </mc:Choice>
        <mc:Fallback xmlns="">
          <p:sp>
            <p:nvSpPr>
              <p:cNvPr id="2" name="Title 1">
                <a:extLst>
                  <a:ext uri="{FF2B5EF4-FFF2-40B4-BE49-F238E27FC236}">
                    <a16:creationId xmlns:a16="http://schemas.microsoft.com/office/drawing/2014/main" id="{7453D3A7-FCA2-4F9F-9FD8-B47CD49B59C5}"/>
                  </a:ext>
                </a:extLst>
              </p:cNvPr>
              <p:cNvSpPr>
                <a:spLocks noGrp="1" noRot="1" noChangeAspect="1" noMove="1" noResize="1" noEditPoints="1" noAdjustHandles="1" noChangeArrowheads="1" noChangeShapeType="1" noTextEdit="1"/>
              </p:cNvSpPr>
              <p:nvPr>
                <p:ph type="title"/>
              </p:nvPr>
            </p:nvSpPr>
            <p:spPr>
              <a:xfrm>
                <a:off x="1137243" y="-42885"/>
                <a:ext cx="9905998" cy="945833"/>
              </a:xfrm>
              <a:blipFill>
                <a:blip r:embed="rId3"/>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D7FC26A-6747-4230-B142-DA02306E162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A1AEC1-2BBD-46C8-829A-50F17AE8BE47}"/>
              </a:ext>
            </a:extLst>
          </p:cNvPr>
          <p:cNvPicPr>
            <a:picLocks noChangeAspect="1"/>
          </p:cNvPicPr>
          <p:nvPr/>
        </p:nvPicPr>
        <p:blipFill>
          <a:blip r:embed="rId4"/>
          <a:stretch>
            <a:fillRect/>
          </a:stretch>
        </p:blipFill>
        <p:spPr>
          <a:xfrm>
            <a:off x="117233" y="1531378"/>
            <a:ext cx="11946017" cy="304843"/>
          </a:xfrm>
          <a:prstGeom prst="rect">
            <a:avLst/>
          </a:prstGeom>
        </p:spPr>
      </p:pic>
      <p:pic>
        <p:nvPicPr>
          <p:cNvPr id="9" name="Picture 8">
            <a:extLst>
              <a:ext uri="{FF2B5EF4-FFF2-40B4-BE49-F238E27FC236}">
                <a16:creationId xmlns:a16="http://schemas.microsoft.com/office/drawing/2014/main" id="{8F68C298-B0FB-41ED-91A5-263D2E31E5CF}"/>
              </a:ext>
            </a:extLst>
          </p:cNvPr>
          <p:cNvPicPr>
            <a:picLocks noChangeAspect="1"/>
          </p:cNvPicPr>
          <p:nvPr/>
        </p:nvPicPr>
        <p:blipFill>
          <a:blip r:embed="rId5"/>
          <a:stretch>
            <a:fillRect/>
          </a:stretch>
        </p:blipFill>
        <p:spPr>
          <a:xfrm>
            <a:off x="1148759" y="1784213"/>
            <a:ext cx="9648497" cy="5055395"/>
          </a:xfrm>
          <a:prstGeom prst="rect">
            <a:avLst/>
          </a:prstGeom>
        </p:spPr>
      </p:pic>
      <p:pic>
        <p:nvPicPr>
          <p:cNvPr id="13" name="Picture 12">
            <a:extLst>
              <a:ext uri="{FF2B5EF4-FFF2-40B4-BE49-F238E27FC236}">
                <a16:creationId xmlns:a16="http://schemas.microsoft.com/office/drawing/2014/main" id="{F9AE9C55-99CF-4959-9D92-F91226F0941C}"/>
              </a:ext>
            </a:extLst>
          </p:cNvPr>
          <p:cNvPicPr>
            <a:picLocks noChangeAspect="1"/>
          </p:cNvPicPr>
          <p:nvPr/>
        </p:nvPicPr>
        <p:blipFill>
          <a:blip r:embed="rId6"/>
          <a:stretch>
            <a:fillRect/>
          </a:stretch>
        </p:blipFill>
        <p:spPr>
          <a:xfrm>
            <a:off x="4672663" y="1228055"/>
            <a:ext cx="2600688" cy="314369"/>
          </a:xfrm>
          <a:prstGeom prst="rect">
            <a:avLst/>
          </a:prstGeom>
        </p:spPr>
      </p:pic>
    </p:spTree>
    <p:extLst>
      <p:ext uri="{BB962C8B-B14F-4D97-AF65-F5344CB8AC3E}">
        <p14:creationId xmlns:p14="http://schemas.microsoft.com/office/powerpoint/2010/main" val="194943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0EE3-FC60-4896-A3F6-D9171839A666}"/>
              </a:ext>
            </a:extLst>
          </p:cNvPr>
          <p:cNvSpPr>
            <a:spLocks noGrp="1"/>
          </p:cNvSpPr>
          <p:nvPr>
            <p:ph type="title"/>
          </p:nvPr>
        </p:nvSpPr>
        <p:spPr>
          <a:xfrm>
            <a:off x="1141413" y="28241"/>
            <a:ext cx="9905998" cy="939322"/>
          </a:xfrm>
        </p:spPr>
        <p:txBody>
          <a:bodyPr>
            <a:normAutofit/>
          </a:bodyPr>
          <a:lstStyle/>
          <a:p>
            <a:pPr algn="ctr"/>
            <a:r>
              <a:rPr lang="en-US" sz="3600" cap="none" dirty="0">
                <a:latin typeface="Times New Roman" panose="02020603050405020304" pitchFamily="18" charset="0"/>
                <a:cs typeface="Times New Roman" panose="02020603050405020304" pitchFamily="18" charset="0"/>
              </a:rPr>
              <a:t>Fluorescence Output Effective Lifetime</a:t>
            </a:r>
          </a:p>
        </p:txBody>
      </p:sp>
      <p:sp>
        <p:nvSpPr>
          <p:cNvPr id="3" name="Content Placeholder 2">
            <a:extLst>
              <a:ext uri="{FF2B5EF4-FFF2-40B4-BE49-F238E27FC236}">
                <a16:creationId xmlns:a16="http://schemas.microsoft.com/office/drawing/2014/main" id="{BBE5F28B-AB6E-4CEC-AD7C-1553043391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826D2D-1453-4563-B1B4-6DF7C0D7DE19}"/>
              </a:ext>
            </a:extLst>
          </p:cNvPr>
          <p:cNvPicPr>
            <a:picLocks noChangeAspect="1"/>
          </p:cNvPicPr>
          <p:nvPr/>
        </p:nvPicPr>
        <p:blipFill>
          <a:blip r:embed="rId3"/>
          <a:stretch>
            <a:fillRect/>
          </a:stretch>
        </p:blipFill>
        <p:spPr>
          <a:xfrm>
            <a:off x="1354670" y="1677624"/>
            <a:ext cx="9474832" cy="5180376"/>
          </a:xfrm>
          <a:prstGeom prst="rect">
            <a:avLst/>
          </a:prstGeom>
        </p:spPr>
      </p:pic>
      <p:pic>
        <p:nvPicPr>
          <p:cNvPr id="5" name="Picture 4">
            <a:extLst>
              <a:ext uri="{FF2B5EF4-FFF2-40B4-BE49-F238E27FC236}">
                <a16:creationId xmlns:a16="http://schemas.microsoft.com/office/drawing/2014/main" id="{90B320FD-2D10-4498-9A71-CDE4AE56EB33}"/>
              </a:ext>
            </a:extLst>
          </p:cNvPr>
          <p:cNvPicPr>
            <a:picLocks noChangeAspect="1"/>
          </p:cNvPicPr>
          <p:nvPr/>
        </p:nvPicPr>
        <p:blipFill>
          <a:blip r:embed="rId4"/>
          <a:stretch>
            <a:fillRect/>
          </a:stretch>
        </p:blipFill>
        <p:spPr>
          <a:xfrm>
            <a:off x="0" y="1422755"/>
            <a:ext cx="12184175" cy="276264"/>
          </a:xfrm>
          <a:prstGeom prst="rect">
            <a:avLst/>
          </a:prstGeom>
        </p:spPr>
      </p:pic>
      <p:pic>
        <p:nvPicPr>
          <p:cNvPr id="7" name="Picture 6">
            <a:extLst>
              <a:ext uri="{FF2B5EF4-FFF2-40B4-BE49-F238E27FC236}">
                <a16:creationId xmlns:a16="http://schemas.microsoft.com/office/drawing/2014/main" id="{AA3131E3-D88A-4F7F-BCEB-7920FD10854D}"/>
              </a:ext>
            </a:extLst>
          </p:cNvPr>
          <p:cNvPicPr>
            <a:picLocks noChangeAspect="1"/>
          </p:cNvPicPr>
          <p:nvPr/>
        </p:nvPicPr>
        <p:blipFill>
          <a:blip r:embed="rId5"/>
          <a:stretch>
            <a:fillRect/>
          </a:stretch>
        </p:blipFill>
        <p:spPr>
          <a:xfrm>
            <a:off x="4691715" y="1077433"/>
            <a:ext cx="2800741" cy="352474"/>
          </a:xfrm>
          <a:prstGeom prst="rect">
            <a:avLst/>
          </a:prstGeom>
        </p:spPr>
      </p:pic>
    </p:spTree>
    <p:extLst>
      <p:ext uri="{BB962C8B-B14F-4D97-AF65-F5344CB8AC3E}">
        <p14:creationId xmlns:p14="http://schemas.microsoft.com/office/powerpoint/2010/main" val="236913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FCE86EF-1FED-44B0-89B8-77205FE307C5}"/>
                  </a:ext>
                </a:extLst>
              </p:cNvPr>
              <p:cNvSpPr>
                <a:spLocks noGrp="1"/>
              </p:cNvSpPr>
              <p:nvPr>
                <p:ph type="title"/>
              </p:nvPr>
            </p:nvSpPr>
            <p:spPr>
              <a:xfrm>
                <a:off x="1141413" y="8942"/>
                <a:ext cx="9905998" cy="1199748"/>
              </a:xfrm>
            </p:spPr>
            <p:txBody>
              <a:bodyPr/>
              <a:lstStyle/>
              <a:p>
                <a:r>
                  <a:rPr lang="en-US" cap="none" dirty="0">
                    <a:latin typeface="Times New Roman" panose="02020603050405020304" pitchFamily="18" charset="0"/>
                    <a:cs typeface="Times New Roman" panose="02020603050405020304" pitchFamily="18" charset="0"/>
                  </a:rPr>
                  <a:t>Lifetime Comparison of Power Lifetime /</a:t>
                </a:r>
                <a:r>
                  <a:rPr lang="en-US" sz="3200" b="0" cap="none" dirty="0">
                    <a:cs typeface="Times New Roman" panose="02020603050405020304" pitchFamily="18" charset="0"/>
                  </a:rPr>
                  <a:t> </a:t>
                </a:r>
                <a14:m>
                  <m:oMath xmlns:m="http://schemas.openxmlformats.org/officeDocument/2006/math">
                    <m:sSub>
                      <m:sSubPr>
                        <m:ctrlPr>
                          <a:rPr lang="en-US" sz="3200" b="0" i="1" cap="none" smtClean="0">
                            <a:latin typeface="Cambria Math" panose="02040503050406030204" pitchFamily="18" charset="0"/>
                            <a:cs typeface="Times New Roman" panose="02020603050405020304" pitchFamily="18" charset="0"/>
                          </a:rPr>
                        </m:ctrlPr>
                      </m:sSubPr>
                      <m:e>
                        <m:r>
                          <a:rPr lang="en-US" sz="3200" b="0" i="1" cap="none" smtClean="0">
                            <a:latin typeface="Cambria Math" panose="02040503050406030204" pitchFamily="18" charset="0"/>
                            <a:cs typeface="Times New Roman" panose="02020603050405020304" pitchFamily="18" charset="0"/>
                          </a:rPr>
                          <m:t>𝑁</m:t>
                        </m:r>
                      </m:e>
                      <m:sub>
                        <m:r>
                          <a:rPr lang="en-US" sz="3200" b="0" i="1" cap="none" smtClean="0">
                            <a:latin typeface="Cambria Math" panose="02040503050406030204" pitchFamily="18" charset="0"/>
                            <a:cs typeface="Times New Roman" panose="02020603050405020304" pitchFamily="18" charset="0"/>
                          </a:rPr>
                          <m:t>2</m:t>
                        </m:r>
                      </m:sub>
                    </m:sSub>
                  </m:oMath>
                </a14:m>
                <a:r>
                  <a:rPr lang="en-US" cap="none" dirty="0">
                    <a:latin typeface="Times New Roman" panose="02020603050405020304" pitchFamily="18" charset="0"/>
                    <a:cs typeface="Times New Roman" panose="02020603050405020304" pitchFamily="18" charset="0"/>
                  </a:rPr>
                  <a:t> State Lifetime With Two k Values</a:t>
                </a:r>
              </a:p>
            </p:txBody>
          </p:sp>
        </mc:Choice>
        <mc:Fallback xmlns="">
          <p:sp>
            <p:nvSpPr>
              <p:cNvPr id="2" name="Title 1">
                <a:extLst>
                  <a:ext uri="{FF2B5EF4-FFF2-40B4-BE49-F238E27FC236}">
                    <a16:creationId xmlns:a16="http://schemas.microsoft.com/office/drawing/2014/main" id="{7FCE86EF-1FED-44B0-89B8-77205FE307C5}"/>
                  </a:ext>
                </a:extLst>
              </p:cNvPr>
              <p:cNvSpPr>
                <a:spLocks noGrp="1" noRot="1" noChangeAspect="1" noMove="1" noResize="1" noEditPoints="1" noAdjustHandles="1" noChangeArrowheads="1" noChangeShapeType="1" noTextEdit="1"/>
              </p:cNvSpPr>
              <p:nvPr>
                <p:ph type="title"/>
              </p:nvPr>
            </p:nvSpPr>
            <p:spPr>
              <a:xfrm>
                <a:off x="1141413" y="8942"/>
                <a:ext cx="9905998" cy="1199748"/>
              </a:xfrm>
              <a:blipFill>
                <a:blip r:embed="rId3"/>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7643169-4FA3-49C8-B63F-43B5D42E796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41055D-72FD-4C44-932D-B1A979E3EB69}"/>
              </a:ext>
            </a:extLst>
          </p:cNvPr>
          <p:cNvPicPr>
            <a:picLocks noChangeAspect="1"/>
          </p:cNvPicPr>
          <p:nvPr/>
        </p:nvPicPr>
        <p:blipFill>
          <a:blip r:embed="rId4"/>
          <a:stretch>
            <a:fillRect/>
          </a:stretch>
        </p:blipFill>
        <p:spPr>
          <a:xfrm>
            <a:off x="1009936" y="1316171"/>
            <a:ext cx="10120519" cy="5532887"/>
          </a:xfrm>
          <a:prstGeom prst="rect">
            <a:avLst/>
          </a:prstGeom>
        </p:spPr>
      </p:pic>
    </p:spTree>
    <p:extLst>
      <p:ext uri="{BB962C8B-B14F-4D97-AF65-F5344CB8AC3E}">
        <p14:creationId xmlns:p14="http://schemas.microsoft.com/office/powerpoint/2010/main" val="417582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F107-C752-4861-B131-DC90B433F411}"/>
              </a:ext>
            </a:extLst>
          </p:cNvPr>
          <p:cNvSpPr>
            <a:spLocks noGrp="1"/>
          </p:cNvSpPr>
          <p:nvPr>
            <p:ph type="title"/>
          </p:nvPr>
        </p:nvSpPr>
        <p:spPr>
          <a:xfrm>
            <a:off x="641131" y="540000"/>
            <a:ext cx="3784819" cy="2303213"/>
          </a:xfrm>
        </p:spPr>
        <p:txBody>
          <a:bodyPr anchor="ctr">
            <a:normAutofit/>
          </a:bodyPr>
          <a:lstStyle/>
          <a:p>
            <a:pPr algn="ctr"/>
            <a:r>
              <a:rPr lang="en-US" sz="3600" cap="none" dirty="0">
                <a:latin typeface="Times New Roman" panose="02020603050405020304" pitchFamily="18" charset="0"/>
                <a:cs typeface="Times New Roman" panose="02020603050405020304" pitchFamily="18" charset="0"/>
              </a:rPr>
              <a:t>Schematic of The Laser Operation</a:t>
            </a:r>
            <a:br>
              <a:rPr lang="en-US" sz="3600" cap="none" dirty="0">
                <a:latin typeface="Times New Roman" panose="02020603050405020304" pitchFamily="18" charset="0"/>
                <a:cs typeface="Times New Roman" panose="02020603050405020304" pitchFamily="18" charset="0"/>
              </a:rPr>
            </a:br>
            <a:endParaRPr lang="en-US" sz="3600" cap="none"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96956-2841-4595-A0C3-45DB20634B74}"/>
                  </a:ext>
                </a:extLst>
              </p:cNvPr>
              <p:cNvSpPr>
                <a:spLocks noGrp="1"/>
              </p:cNvSpPr>
              <p:nvPr>
                <p:ph idx="1"/>
              </p:nvPr>
            </p:nvSpPr>
            <p:spPr>
              <a:xfrm>
                <a:off x="5253135" y="540000"/>
                <a:ext cx="6397877" cy="2889000"/>
              </a:xfrm>
            </p:spPr>
            <p:txBody>
              <a:bodyPr anchor="ctr">
                <a:normAutofit/>
              </a:bodyPr>
              <a:lstStyle/>
              <a:p>
                <a:pPr>
                  <a:lnSpc>
                    <a:spcPct val="115000"/>
                  </a:lnSpc>
                </a:pPr>
                <a:r>
                  <a:rPr lang="en-US" sz="1800" cap="none" dirty="0">
                    <a:latin typeface="Times New Roman" panose="02020603050405020304" pitchFamily="18" charset="0"/>
                    <a:ea typeface="Cambria" panose="02040503050406030204" pitchFamily="18" charset="0"/>
                    <a:cs typeface="Times New Roman" panose="02020603050405020304" pitchFamily="18" charset="0"/>
                  </a:rPr>
                  <a:t>The experiment starts with a  </a:t>
                </a:r>
                <a14:m>
                  <m:oMath xmlns:m="http://schemas.openxmlformats.org/officeDocument/2006/math">
                    <m:r>
                      <a:rPr lang="en-US" sz="1800" i="1" cap="none" smtClean="0">
                        <a:latin typeface="Cambria Math" panose="02040503050406030204" pitchFamily="18" charset="0"/>
                        <a:ea typeface="Cambria Math" panose="02040503050406030204" pitchFamily="18" charset="0"/>
                      </a:rPr>
                      <m:t>≈</m:t>
                    </m:r>
                    <m:r>
                      <a:rPr lang="en-US" sz="1800" b="0" i="1" cap="none" smtClean="0">
                        <a:latin typeface="Cambria Math" panose="02040503050406030204" pitchFamily="18" charset="0"/>
                        <a:ea typeface="Cambria Math" panose="02040503050406030204" pitchFamily="18" charset="0"/>
                      </a:rPr>
                      <m:t> </m:t>
                    </m:r>
                  </m:oMath>
                </a14:m>
                <a:r>
                  <a:rPr lang="en-US" sz="1800" cap="none" dirty="0">
                    <a:latin typeface="Times New Roman" panose="02020603050405020304" pitchFamily="18" charset="0"/>
                    <a:ea typeface="Cambria" panose="02040503050406030204" pitchFamily="18" charset="0"/>
                    <a:cs typeface="Times New Roman" panose="02020603050405020304" pitchFamily="18" charset="0"/>
                  </a:rPr>
                  <a:t>790 nm BWT Beijing Laser Diode (LD) pump</a:t>
                </a:r>
                <a:br>
                  <a:rPr lang="en-US" sz="1800" cap="none" dirty="0">
                    <a:latin typeface="Times New Roman" panose="02020603050405020304" pitchFamily="18" charset="0"/>
                    <a:ea typeface="Cambria" panose="02040503050406030204" pitchFamily="18" charset="0"/>
                    <a:cs typeface="Times New Roman" panose="02020603050405020304" pitchFamily="18" charset="0"/>
                  </a:rPr>
                </a:br>
                <a:endParaRPr lang="en-US" sz="1800" cap="none" dirty="0">
                  <a:latin typeface="Times New Roman" panose="02020603050405020304" pitchFamily="18" charset="0"/>
                  <a:ea typeface="Cambria" panose="02040503050406030204" pitchFamily="18" charset="0"/>
                  <a:cs typeface="Times New Roman" panose="02020603050405020304" pitchFamily="18" charset="0"/>
                </a:endParaRPr>
              </a:p>
              <a:p>
                <a:pPr>
                  <a:lnSpc>
                    <a:spcPct val="115000"/>
                  </a:lnSpc>
                </a:pPr>
                <a:r>
                  <a:rPr lang="en-US" sz="1800" cap="none" dirty="0">
                    <a:latin typeface="Times New Roman" panose="02020603050405020304" pitchFamily="18" charset="0"/>
                    <a:ea typeface="Cambria" panose="02040503050406030204" pitchFamily="18" charset="0"/>
                    <a:cs typeface="Times New Roman" panose="02020603050405020304" pitchFamily="18" charset="0"/>
                  </a:rPr>
                  <a:t>Lines intersecting the fiber represent splicing locations.</a:t>
                </a:r>
                <a:br>
                  <a:rPr lang="en-US" sz="1800" cap="none" dirty="0">
                    <a:latin typeface="Times New Roman" panose="02020603050405020304" pitchFamily="18" charset="0"/>
                    <a:ea typeface="Cambria" panose="02040503050406030204" pitchFamily="18" charset="0"/>
                    <a:cs typeface="Times New Roman" panose="02020603050405020304" pitchFamily="18" charset="0"/>
                  </a:rPr>
                </a:br>
                <a:endParaRPr lang="en-US" sz="1800" cap="none" dirty="0">
                  <a:latin typeface="Times New Roman" panose="02020603050405020304" pitchFamily="18" charset="0"/>
                  <a:ea typeface="Cambria" panose="02040503050406030204" pitchFamily="18" charset="0"/>
                  <a:cs typeface="Times New Roman" panose="02020603050405020304" pitchFamily="18" charset="0"/>
                </a:endParaRPr>
              </a:p>
              <a:p>
                <a:pPr>
                  <a:lnSpc>
                    <a:spcPct val="115000"/>
                  </a:lnSpc>
                </a:pPr>
                <a:r>
                  <a:rPr lang="en-US" sz="1800" cap="none" dirty="0">
                    <a:latin typeface="Times New Roman" panose="02020603050405020304" pitchFamily="18" charset="0"/>
                    <a:ea typeface="Cambria" panose="02040503050406030204" pitchFamily="18" charset="0"/>
                    <a:cs typeface="Times New Roman" panose="02020603050405020304" pitchFamily="18" charset="0"/>
                  </a:rPr>
                  <a:t>Light is filtered through a high-reflecting frequency selecting grating (mirror). Our selection is that of 2058 nm </a:t>
                </a:r>
                <a14:m>
                  <m:oMath xmlns:m="http://schemas.openxmlformats.org/officeDocument/2006/math">
                    <m:r>
                      <a:rPr lang="en-US" sz="1800" i="1" cap="none" smtClean="0">
                        <a:effectLst/>
                        <a:latin typeface="Cambria Math" panose="02040503050406030204" pitchFamily="18" charset="0"/>
                        <a:ea typeface="Calibri" panose="020F0502020204030204" pitchFamily="34" charset="0"/>
                        <a:cs typeface="Times New Roman" panose="02020603050405020304" pitchFamily="18" charset="0"/>
                      </a:rPr>
                      <m:t>𝜆</m:t>
                    </m:r>
                  </m:oMath>
                </a14:m>
                <a:r>
                  <a:rPr lang="en-US" sz="1800" cap="none" dirty="0">
                    <a:latin typeface="Times New Roman" panose="02020603050405020304" pitchFamily="18" charset="0"/>
                    <a:ea typeface="Cambria" panose="020405030504060302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4FB96956-2841-4595-A0C3-45DB20634B74}"/>
                  </a:ext>
                </a:extLst>
              </p:cNvPr>
              <p:cNvSpPr>
                <a:spLocks noGrp="1" noRot="1" noChangeAspect="1" noMove="1" noResize="1" noEditPoints="1" noAdjustHandles="1" noChangeArrowheads="1" noChangeShapeType="1" noTextEdit="1"/>
              </p:cNvSpPr>
              <p:nvPr>
                <p:ph idx="1"/>
              </p:nvPr>
            </p:nvSpPr>
            <p:spPr>
              <a:xfrm>
                <a:off x="5253135" y="540000"/>
                <a:ext cx="6397877" cy="2889000"/>
              </a:xfrm>
              <a:blipFill>
                <a:blip r:embed="rId3"/>
                <a:stretch>
                  <a:fillRect l="-1239"/>
                </a:stretch>
              </a:blipFill>
            </p:spPr>
            <p:txBody>
              <a:bodyPr/>
              <a:lstStyle/>
              <a:p>
                <a:r>
                  <a:rPr lang="en-US">
                    <a:noFill/>
                  </a:rPr>
                  <a:t> </a:t>
                </a:r>
              </a:p>
            </p:txBody>
          </p:sp>
        </mc:Fallback>
      </mc:AlternateContent>
      <p:pic>
        <p:nvPicPr>
          <p:cNvPr id="15" name="Picture 14" descr="Chart, diagram, box and whisker chart&#10;&#10;Description automatically generated with medium confidence">
            <a:extLst>
              <a:ext uri="{FF2B5EF4-FFF2-40B4-BE49-F238E27FC236}">
                <a16:creationId xmlns:a16="http://schemas.microsoft.com/office/drawing/2014/main" id="{081A2A29-DC03-487E-A85E-CF674E58F574}"/>
              </a:ext>
            </a:extLst>
          </p:cNvPr>
          <p:cNvPicPr>
            <a:picLocks noChangeAspect="1"/>
          </p:cNvPicPr>
          <p:nvPr/>
        </p:nvPicPr>
        <p:blipFill rotWithShape="1">
          <a:blip r:embed="rId4">
            <a:extLst>
              <a:ext uri="{28A0092B-C50C-407E-A947-70E740481C1C}">
                <a14:useLocalDpi xmlns:a14="http://schemas.microsoft.com/office/drawing/2010/main" val="0"/>
              </a:ext>
            </a:extLst>
          </a:blip>
          <a:srcRect t="8603" b="11610"/>
          <a:stretch/>
        </p:blipFill>
        <p:spPr>
          <a:xfrm>
            <a:off x="23" y="3429000"/>
            <a:ext cx="12191977" cy="3429000"/>
          </a:xfrm>
          <a:prstGeom prst="rect">
            <a:avLst/>
          </a:prstGeom>
        </p:spPr>
      </p:pic>
      <p:sp>
        <p:nvSpPr>
          <p:cNvPr id="4" name="TextBox 3">
            <a:extLst>
              <a:ext uri="{FF2B5EF4-FFF2-40B4-BE49-F238E27FC236}">
                <a16:creationId xmlns:a16="http://schemas.microsoft.com/office/drawing/2014/main" id="{91001BD4-B6D7-4DE6-99AA-421D707D9629}"/>
              </a:ext>
            </a:extLst>
          </p:cNvPr>
          <p:cNvSpPr txBox="1"/>
          <p:nvPr/>
        </p:nvSpPr>
        <p:spPr>
          <a:xfrm>
            <a:off x="4627983" y="5934670"/>
            <a:ext cx="3088433"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We could add another laser into the combiner to increase the power input.</a:t>
            </a:r>
          </a:p>
        </p:txBody>
      </p:sp>
      <p:cxnSp>
        <p:nvCxnSpPr>
          <p:cNvPr id="6" name="Straight Arrow Connector 5">
            <a:extLst>
              <a:ext uri="{FF2B5EF4-FFF2-40B4-BE49-F238E27FC236}">
                <a16:creationId xmlns:a16="http://schemas.microsoft.com/office/drawing/2014/main" id="{EC7D2770-02D0-45EC-9598-0D072398CDEA}"/>
              </a:ext>
            </a:extLst>
          </p:cNvPr>
          <p:cNvCxnSpPr/>
          <p:nvPr/>
        </p:nvCxnSpPr>
        <p:spPr>
          <a:xfrm flipH="1">
            <a:off x="1408922" y="6540759"/>
            <a:ext cx="2901821" cy="0"/>
          </a:xfrm>
          <a:prstGeom prst="straightConnector1">
            <a:avLst/>
          </a:prstGeom>
          <a:ln w="57150">
            <a:solidFill>
              <a:srgbClr val="46FC4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6006E0D-6BEE-4CDE-8D56-096FE4BB3EBA}"/>
              </a:ext>
            </a:extLst>
          </p:cNvPr>
          <p:cNvSpPr/>
          <p:nvPr/>
        </p:nvSpPr>
        <p:spPr>
          <a:xfrm>
            <a:off x="1080000" y="6318000"/>
            <a:ext cx="263608" cy="284383"/>
          </a:xfrm>
          <a:prstGeom prst="ellipse">
            <a:avLst/>
          </a:prstGeom>
          <a:noFill/>
          <a:ln>
            <a:solidFill>
              <a:srgbClr val="46F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292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0BA1-9DB1-4743-A4BF-37F31352663F}"/>
              </a:ext>
            </a:extLst>
          </p:cNvPr>
          <p:cNvSpPr>
            <a:spLocks noGrp="1"/>
          </p:cNvSpPr>
          <p:nvPr>
            <p:ph type="title"/>
          </p:nvPr>
        </p:nvSpPr>
        <p:spPr>
          <a:xfrm>
            <a:off x="1141413" y="0"/>
            <a:ext cx="9905998" cy="1066800"/>
          </a:xfrm>
        </p:spPr>
        <p:txBody>
          <a:bodyPr>
            <a:normAutofit/>
          </a:bodyPr>
          <a:lstStyle/>
          <a:p>
            <a:pPr algn="ctr"/>
            <a:r>
              <a:rPr lang="en-US" cap="none" dirty="0">
                <a:latin typeface="Times New Roman" panose="02020603050405020304" pitchFamily="18" charset="0"/>
                <a:cs typeface="Times New Roman" panose="02020603050405020304" pitchFamily="18" charset="0"/>
              </a:rPr>
              <a:t>Power Decay Over Initial Power – The Solution</a:t>
            </a:r>
          </a:p>
        </p:txBody>
      </p:sp>
      <p:sp>
        <p:nvSpPr>
          <p:cNvPr id="3" name="Content Placeholder 2">
            <a:extLst>
              <a:ext uri="{FF2B5EF4-FFF2-40B4-BE49-F238E27FC236}">
                <a16:creationId xmlns:a16="http://schemas.microsoft.com/office/drawing/2014/main" id="{5AA30A97-B6C3-4A8A-8F91-9CAA5C4746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CE8D7C-117B-4585-A65B-EBDA4E723E2C}"/>
              </a:ext>
            </a:extLst>
          </p:cNvPr>
          <p:cNvPicPr>
            <a:picLocks noChangeAspect="1"/>
          </p:cNvPicPr>
          <p:nvPr/>
        </p:nvPicPr>
        <p:blipFill>
          <a:blip r:embed="rId3"/>
          <a:stretch>
            <a:fillRect/>
          </a:stretch>
        </p:blipFill>
        <p:spPr>
          <a:xfrm>
            <a:off x="1093089" y="1332729"/>
            <a:ext cx="10002646" cy="5525271"/>
          </a:xfrm>
          <a:prstGeom prst="rect">
            <a:avLst/>
          </a:prstGeom>
        </p:spPr>
      </p:pic>
    </p:spTree>
    <p:extLst>
      <p:ext uri="{BB962C8B-B14F-4D97-AF65-F5344CB8AC3E}">
        <p14:creationId xmlns:p14="http://schemas.microsoft.com/office/powerpoint/2010/main" val="78203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7785-D0CC-4393-9D2C-BB914352A715}"/>
              </a:ext>
            </a:extLst>
          </p:cNvPr>
          <p:cNvSpPr>
            <a:spLocks noGrp="1"/>
          </p:cNvSpPr>
          <p:nvPr>
            <p:ph type="title"/>
          </p:nvPr>
        </p:nvSpPr>
        <p:spPr>
          <a:xfrm>
            <a:off x="1194304" y="0"/>
            <a:ext cx="9800214" cy="966355"/>
          </a:xfrm>
        </p:spPr>
        <p:txBody>
          <a:bodyPr/>
          <a:lstStyle/>
          <a:p>
            <a:pPr algn="ctr"/>
            <a:r>
              <a:rPr lang="en-US" cap="none" dirty="0">
                <a:solidFill>
                  <a:schemeClr val="tx1"/>
                </a:solidFill>
                <a:latin typeface="Times New Roman" panose="02020603050405020304" pitchFamily="18" charset="0"/>
                <a:cs typeface="Times New Roman" panose="02020603050405020304" pitchFamily="18" charset="0"/>
              </a:rPr>
              <a:t>Fiber Bragg Grating (FBG) Workings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F47981-0B45-4135-BDE2-534E395883BE}"/>
                  </a:ext>
                </a:extLst>
              </p:cNvPr>
              <p:cNvSpPr>
                <a:spLocks noGrp="1"/>
              </p:cNvSpPr>
              <p:nvPr>
                <p:ph idx="1"/>
              </p:nvPr>
            </p:nvSpPr>
            <p:spPr>
              <a:xfrm>
                <a:off x="1141413" y="2956988"/>
                <a:ext cx="9905998" cy="3124201"/>
              </a:xfrm>
            </p:spPr>
            <p:txBody>
              <a:bodyPr>
                <a:normAutofit/>
              </a:bodyPr>
              <a:lstStyle/>
              <a:p>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There are 2 things that play into the change in accepted wavelength (</a:t>
                </a:r>
                <a14:m>
                  <m:oMath xmlns:m="http://schemas.openxmlformats.org/officeDocument/2006/math">
                    <m:r>
                      <a:rPr lang="en-US" i="1" cap="none" smtClean="0">
                        <a:solidFill>
                          <a:schemeClr val="tx1"/>
                        </a:solidFill>
                        <a:latin typeface="Cambria Math" panose="02040503050406030204" pitchFamily="18" charset="0"/>
                      </a:rPr>
                      <m:t>𝜆</m:t>
                    </m:r>
                    <m:r>
                      <a:rPr lang="en-US" b="0" i="1" cap="none" smtClean="0">
                        <a:solidFill>
                          <a:schemeClr val="tx1"/>
                        </a:solidFill>
                        <a:latin typeface="Cambria Math" panose="02040503050406030204" pitchFamily="18" charset="0"/>
                      </a:rPr>
                      <m:t>)</m:t>
                    </m:r>
                  </m:oMath>
                </a14:m>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t>
                </a:r>
              </a:p>
              <a:p>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Thermal expansion(1) and Change in refractive index(2) add up to make a .21 nm per C° or 1.2 GHz per C °. </a:t>
                </a:r>
              </a:p>
              <a:p>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The formula </a:t>
                </a:r>
                <a14:m>
                  <m:oMath xmlns:m="http://schemas.openxmlformats.org/officeDocument/2006/math">
                    <m:f>
                      <m:fPr>
                        <m:ctrlPr>
                          <a:rPr lang="en-US" b="0" i="1" cap="none" smtClean="0">
                            <a:solidFill>
                              <a:schemeClr val="tx1"/>
                            </a:solidFill>
                            <a:latin typeface="Cambria Math" panose="02040503050406030204" pitchFamily="18" charset="0"/>
                          </a:rPr>
                        </m:ctrlPr>
                      </m:fPr>
                      <m:num>
                        <m:r>
                          <a:rPr lang="en-US" i="1" cap="none">
                            <a:solidFill>
                              <a:schemeClr val="tx1"/>
                            </a:solidFill>
                            <a:latin typeface="Cambria Math" panose="02040503050406030204" pitchFamily="18" charset="0"/>
                          </a:rPr>
                          <m:t>𝜆</m:t>
                        </m:r>
                      </m:num>
                      <m:den>
                        <m:r>
                          <a:rPr lang="en-US" b="0" i="1" cap="none" smtClean="0">
                            <a:solidFill>
                              <a:schemeClr val="tx1"/>
                            </a:solidFill>
                            <a:latin typeface="Cambria Math" panose="02040503050406030204" pitchFamily="18" charset="0"/>
                          </a:rPr>
                          <m:t>2</m:t>
                        </m:r>
                        <m:r>
                          <a:rPr lang="en-US" b="0" i="1" cap="none" smtClean="0">
                            <a:solidFill>
                              <a:schemeClr val="tx1"/>
                            </a:solidFill>
                            <a:latin typeface="Cambria Math" panose="02040503050406030204" pitchFamily="18" charset="0"/>
                          </a:rPr>
                          <m:t>𝑛</m:t>
                        </m:r>
                      </m:den>
                    </m:f>
                    <m:r>
                      <a:rPr lang="en-US" i="1" cap="none">
                        <a:solidFill>
                          <a:schemeClr val="tx1"/>
                        </a:solidFill>
                        <a:latin typeface="Cambria Math" panose="02040503050406030204" pitchFamily="18" charset="0"/>
                      </a:rPr>
                      <m:t>=</m:t>
                    </m:r>
                    <m:r>
                      <m:rPr>
                        <m:nor/>
                      </m:rPr>
                      <a:rPr lang="el-GR"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m:t>Λ</m:t>
                    </m:r>
                  </m:oMath>
                </a14:m>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helps us determine the wavelength. </a:t>
                </a:r>
              </a:p>
              <a:p>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Literature based equation </a:t>
                </a:r>
                <a14:m>
                  <m:oMath xmlns:m="http://schemas.openxmlformats.org/officeDocument/2006/math">
                    <m:r>
                      <a:rPr lang="en-US" sz="2000" b="0" i="1" cap="none" smtClean="0">
                        <a:solidFill>
                          <a:schemeClr val="tx1"/>
                        </a:solidFill>
                        <a:latin typeface="Cambria Math" panose="02040503050406030204" pitchFamily="18" charset="0"/>
                      </a:rPr>
                      <m:t>𝐿</m:t>
                    </m:r>
                    <m:r>
                      <a:rPr lang="en-US" sz="2000" b="0" i="1" cap="none" smtClean="0">
                        <a:solidFill>
                          <a:schemeClr val="tx1"/>
                        </a:solidFill>
                        <a:latin typeface="Cambria Math" panose="02040503050406030204" pitchFamily="18" charset="0"/>
                      </a:rPr>
                      <m:t>=</m:t>
                    </m:r>
                    <m:f>
                      <m:fPr>
                        <m:ctrlPr>
                          <a:rPr lang="en-US" sz="2000" b="0" i="1" cap="none" smtClean="0">
                            <a:solidFill>
                              <a:schemeClr val="tx1"/>
                            </a:solidFill>
                            <a:latin typeface="Cambria Math" panose="02040503050406030204" pitchFamily="18" charset="0"/>
                          </a:rPr>
                        </m:ctrlPr>
                      </m:fPr>
                      <m:num>
                        <m:sSup>
                          <m:sSupPr>
                            <m:ctrlPr>
                              <a:rPr lang="en-US" sz="2000" b="0" i="1" cap="none" smtClean="0">
                                <a:solidFill>
                                  <a:schemeClr val="tx1"/>
                                </a:solidFill>
                                <a:latin typeface="Cambria Math" panose="02040503050406030204" pitchFamily="18" charset="0"/>
                              </a:rPr>
                            </m:ctrlPr>
                          </m:sSupPr>
                          <m:e>
                            <m:r>
                              <a:rPr lang="en-US" sz="2000" b="0" i="1" cap="none" smtClean="0">
                                <a:solidFill>
                                  <a:schemeClr val="tx1"/>
                                </a:solidFill>
                                <a:latin typeface="Cambria Math" panose="02040503050406030204" pitchFamily="18" charset="0"/>
                              </a:rPr>
                              <m:t>𝜆</m:t>
                            </m:r>
                          </m:e>
                          <m:sup>
                            <m:r>
                              <a:rPr lang="en-US" sz="2000" b="0" i="1" cap="none" smtClean="0">
                                <a:solidFill>
                                  <a:schemeClr val="tx1"/>
                                </a:solidFill>
                                <a:latin typeface="Cambria Math" panose="02040503050406030204" pitchFamily="18" charset="0"/>
                              </a:rPr>
                              <m:t>2</m:t>
                            </m:r>
                          </m:sup>
                        </m:sSup>
                      </m:num>
                      <m:den>
                        <m:r>
                          <a:rPr lang="en-US" sz="2000" b="0" i="1" cap="none" smtClean="0">
                            <a:solidFill>
                              <a:schemeClr val="tx1"/>
                            </a:solidFill>
                            <a:latin typeface="Cambria Math" panose="02040503050406030204" pitchFamily="18" charset="0"/>
                          </a:rPr>
                          <m:t>2</m:t>
                        </m:r>
                        <m:r>
                          <a:rPr lang="en-US" sz="2000" b="0" i="1" cap="none" smtClean="0">
                            <a:solidFill>
                              <a:schemeClr val="tx1"/>
                            </a:solidFill>
                            <a:latin typeface="Cambria Math" panose="02040503050406030204" pitchFamily="18" charset="0"/>
                            <a:ea typeface="Cambria Math" panose="02040503050406030204" pitchFamily="18" charset="0"/>
                          </a:rPr>
                          <m:t>×</m:t>
                        </m:r>
                        <m:r>
                          <a:rPr lang="en-US" sz="2000" b="0" i="1" cap="none" smtClean="0">
                            <a:solidFill>
                              <a:schemeClr val="tx1"/>
                            </a:solidFill>
                            <a:latin typeface="Cambria Math" panose="02040503050406030204" pitchFamily="18" charset="0"/>
                            <a:ea typeface="Cambria Math" panose="02040503050406030204" pitchFamily="18" charset="0"/>
                          </a:rPr>
                          <m:t>𝑛</m:t>
                        </m:r>
                        <m:r>
                          <a:rPr lang="en-US" sz="2000" b="0" i="1" cap="none" smtClean="0">
                            <a:solidFill>
                              <a:schemeClr val="tx1"/>
                            </a:solidFill>
                            <a:latin typeface="Cambria Math" panose="02040503050406030204" pitchFamily="18" charset="0"/>
                            <a:ea typeface="Cambria Math" panose="02040503050406030204" pitchFamily="18" charset="0"/>
                          </a:rPr>
                          <m:t>×∆</m:t>
                        </m:r>
                        <m:r>
                          <a:rPr lang="en-US" sz="2000" i="1" cap="none">
                            <a:solidFill>
                              <a:schemeClr val="tx1"/>
                            </a:solidFill>
                            <a:latin typeface="Cambria Math" panose="02040503050406030204" pitchFamily="18" charset="0"/>
                          </a:rPr>
                          <m:t>𝜆</m:t>
                        </m:r>
                      </m:den>
                    </m:f>
                  </m:oMath>
                </a14:m>
                <a:r>
                  <a:rPr lang="en-US"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describes the grating length. </a:t>
                </a:r>
              </a:p>
            </p:txBody>
          </p:sp>
        </mc:Choice>
        <mc:Fallback>
          <p:sp>
            <p:nvSpPr>
              <p:cNvPr id="3" name="Content Placeholder 2">
                <a:extLst>
                  <a:ext uri="{FF2B5EF4-FFF2-40B4-BE49-F238E27FC236}">
                    <a16:creationId xmlns:a16="http://schemas.microsoft.com/office/drawing/2014/main" id="{34F47981-0B45-4135-BDE2-534E395883BE}"/>
                  </a:ext>
                </a:extLst>
              </p:cNvPr>
              <p:cNvSpPr>
                <a:spLocks noGrp="1" noRot="1" noChangeAspect="1" noMove="1" noResize="1" noEditPoints="1" noAdjustHandles="1" noChangeArrowheads="1" noChangeShapeType="1" noTextEdit="1"/>
              </p:cNvSpPr>
              <p:nvPr>
                <p:ph idx="1"/>
              </p:nvPr>
            </p:nvSpPr>
            <p:spPr>
              <a:xfrm>
                <a:off x="1141413" y="2956988"/>
                <a:ext cx="9905998" cy="3124201"/>
              </a:xfrm>
              <a:blipFill>
                <a:blip r:embed="rId3"/>
                <a:stretch>
                  <a:fillRect l="-1046" r="-123"/>
                </a:stretch>
              </a:blipFill>
            </p:spPr>
            <p:txBody>
              <a:bodyPr/>
              <a:lstStyle/>
              <a:p>
                <a:r>
                  <a:rPr lang="en-US">
                    <a:noFill/>
                  </a:rPr>
                  <a:t> </a:t>
                </a:r>
              </a:p>
            </p:txBody>
          </p:sp>
        </mc:Fallback>
      </mc:AlternateContent>
      <p:pic>
        <p:nvPicPr>
          <p:cNvPr id="1026" name="Picture 2" descr="See the source image">
            <a:extLst>
              <a:ext uri="{FF2B5EF4-FFF2-40B4-BE49-F238E27FC236}">
                <a16:creationId xmlns:a16="http://schemas.microsoft.com/office/drawing/2014/main" id="{C36B9BA9-C76C-4FDC-9284-9B3BF6CFB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656" y="1066800"/>
            <a:ext cx="5833511" cy="1890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A8A071-A921-4664-8CE3-3EBE1F360556}"/>
              </a:ext>
            </a:extLst>
          </p:cNvPr>
          <p:cNvSpPr txBox="1"/>
          <p:nvPr/>
        </p:nvSpPr>
        <p:spPr>
          <a:xfrm>
            <a:off x="811063" y="743634"/>
            <a:ext cx="1850065" cy="646331"/>
          </a:xfrm>
          <a:prstGeom prst="rect">
            <a:avLst/>
          </a:prstGeom>
          <a:noFill/>
        </p:spPr>
        <p:txBody>
          <a:bodyPr wrap="square" rtlCol="0">
            <a:spAutoFit/>
          </a:bodyPr>
          <a:lstStyle/>
          <a:p>
            <a:r>
              <a:rPr lang="en-US" dirty="0"/>
              <a:t>*Not drawn to scale.*</a:t>
            </a:r>
          </a:p>
        </p:txBody>
      </p:sp>
      <p:cxnSp>
        <p:nvCxnSpPr>
          <p:cNvPr id="7" name="Straight Arrow Connector 6">
            <a:extLst>
              <a:ext uri="{FF2B5EF4-FFF2-40B4-BE49-F238E27FC236}">
                <a16:creationId xmlns:a16="http://schemas.microsoft.com/office/drawing/2014/main" id="{1EA7A941-EE51-477A-ABE5-DBF827A1F129}"/>
              </a:ext>
            </a:extLst>
          </p:cNvPr>
          <p:cNvCxnSpPr/>
          <p:nvPr/>
        </p:nvCxnSpPr>
        <p:spPr>
          <a:xfrm>
            <a:off x="1860698" y="1222744"/>
            <a:ext cx="1316958" cy="6060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0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8373-D63B-4D46-B437-214C268DC7A4}"/>
              </a:ext>
            </a:extLst>
          </p:cNvPr>
          <p:cNvSpPr>
            <a:spLocks noGrp="1"/>
          </p:cNvSpPr>
          <p:nvPr>
            <p:ph type="title"/>
          </p:nvPr>
        </p:nvSpPr>
        <p:spPr>
          <a:xfrm>
            <a:off x="493993" y="714375"/>
            <a:ext cx="3813142" cy="3262202"/>
          </a:xfrm>
        </p:spPr>
        <p:txBody>
          <a:bodyPr anchor="ctr">
            <a:normAutofit/>
          </a:bodyPr>
          <a:lstStyle/>
          <a:p>
            <a:r>
              <a:rPr lang="en-US" sz="3600" cap="none" dirty="0">
                <a:latin typeface="Times New Roman" panose="02020603050405020304" pitchFamily="18" charset="0"/>
                <a:cs typeface="Times New Roman" panose="02020603050405020304" pitchFamily="18" charset="0"/>
              </a:rPr>
              <a:t>Pump Absorption Throughout The Fiber</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B689B-D329-40EE-91E8-43C144A3CB9C}"/>
                  </a:ext>
                </a:extLst>
              </p:cNvPr>
              <p:cNvSpPr>
                <a:spLocks noGrp="1"/>
              </p:cNvSpPr>
              <p:nvPr>
                <p:ph idx="1"/>
              </p:nvPr>
            </p:nvSpPr>
            <p:spPr>
              <a:xfrm>
                <a:off x="4973046" y="329609"/>
                <a:ext cx="7080409" cy="6165784"/>
              </a:xfrm>
            </p:spPr>
            <p:txBody>
              <a:bodyPr anchor="t">
                <a:normAutofit/>
              </a:bodyPr>
              <a:lstStyle/>
              <a:p>
                <a:pPr marL="0" indent="0" algn="ctr">
                  <a:buNone/>
                </a:pPr>
                <a14:m>
                  <m:oMath xmlns:m="http://schemas.openxmlformats.org/officeDocument/2006/math">
                    <m:r>
                      <a:rPr lang="en-US" sz="24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𝐿𝑜𝑠𝑠</m:t>
                    </m:r>
                    <m:d>
                      <m:dPr>
                        <m:ctrlPr>
                          <a:rPr lang="en-US" sz="24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𝑑𝐵</m:t>
                            </m:r>
                          </m:num>
                          <m:den>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𝑚</m:t>
                            </m:r>
                          </m:den>
                        </m:f>
                      </m:e>
                    </m:d>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 </m:t>
                    </m:r>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𝐿𝑜𝑔</m:t>
                    </m:r>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sup>
                    </m:sSup>
                    <m:r>
                      <a:rPr lang="en-US"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cap="none"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where</a:t>
                </a:r>
                <a:r>
                  <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p>
                      <m:sSupPr>
                        <m:ctrlP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𝒆</m:t>
                        </m:r>
                      </m:e>
                      <m:sup>
                        <m: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𝜶</m:t>
                        </m:r>
                        <m: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𝒍</m:t>
                        </m:r>
                      </m:sup>
                    </m:sSup>
                    <m:r>
                      <a:rPr lang="en-US" sz="24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sz="2400" b="1" i="1">
                            <a:solidFill>
                              <a:schemeClr val="tx1"/>
                            </a:solidFill>
                            <a:latin typeface="Cambria Math" panose="02040503050406030204" pitchFamily="18" charset="0"/>
                            <a:cs typeface="Times New Roman" panose="02020603050405020304" pitchFamily="18" charset="0"/>
                          </a:rPr>
                        </m:ctrlPr>
                      </m:fPr>
                      <m:num>
                        <m:sSub>
                          <m:sSubPr>
                            <m:ctrlPr>
                              <a:rPr lang="en-US" sz="2400" b="1" i="1">
                                <a:solidFill>
                                  <a:schemeClr val="tx1"/>
                                </a:solidFill>
                                <a:latin typeface="Cambria Math" panose="02040503050406030204" pitchFamily="18" charset="0"/>
                                <a:cs typeface="Times New Roman" panose="02020603050405020304" pitchFamily="18" charset="0"/>
                              </a:rPr>
                            </m:ctrlPr>
                          </m:sSubPr>
                          <m:e>
                            <m:r>
                              <a:rPr lang="en-US" sz="2400" b="1" i="1">
                                <a:solidFill>
                                  <a:schemeClr val="tx1"/>
                                </a:solidFill>
                                <a:latin typeface="Cambria Math" panose="02040503050406030204" pitchFamily="18" charset="0"/>
                                <a:cs typeface="Times New Roman" panose="02020603050405020304" pitchFamily="18" charset="0"/>
                              </a:rPr>
                              <m:t>𝑷</m:t>
                            </m:r>
                          </m:e>
                          <m:sub>
                            <m:r>
                              <a:rPr lang="en-US" sz="2400" b="1" i="1">
                                <a:solidFill>
                                  <a:schemeClr val="tx1"/>
                                </a:solidFill>
                                <a:latin typeface="Cambria Math" panose="02040503050406030204" pitchFamily="18" charset="0"/>
                                <a:cs typeface="Times New Roman" panose="02020603050405020304" pitchFamily="18" charset="0"/>
                              </a:rPr>
                              <m:t>𝒐</m:t>
                            </m:r>
                          </m:sub>
                        </m:sSub>
                      </m:num>
                      <m:den>
                        <m:sSub>
                          <m:sSubPr>
                            <m:ctrlPr>
                              <a:rPr lang="en-US" sz="2400" b="1" i="1">
                                <a:solidFill>
                                  <a:schemeClr val="tx1"/>
                                </a:solidFill>
                                <a:latin typeface="Cambria Math" panose="02040503050406030204" pitchFamily="18" charset="0"/>
                                <a:cs typeface="Times New Roman" panose="02020603050405020304" pitchFamily="18" charset="0"/>
                              </a:rPr>
                            </m:ctrlPr>
                          </m:sSubPr>
                          <m:e>
                            <m:r>
                              <a:rPr lang="en-US" sz="2400" b="1" i="1">
                                <a:solidFill>
                                  <a:schemeClr val="tx1"/>
                                </a:solidFill>
                                <a:latin typeface="Cambria Math" panose="02040503050406030204" pitchFamily="18" charset="0"/>
                                <a:cs typeface="Times New Roman" panose="02020603050405020304" pitchFamily="18" charset="0"/>
                              </a:rPr>
                              <m:t>𝑷</m:t>
                            </m:r>
                          </m:e>
                          <m:sub>
                            <m:r>
                              <a:rPr lang="en-US" sz="2400" b="1" i="1">
                                <a:solidFill>
                                  <a:schemeClr val="tx1"/>
                                </a:solidFill>
                                <a:latin typeface="Cambria Math" panose="02040503050406030204" pitchFamily="18" charset="0"/>
                                <a:cs typeface="Times New Roman" panose="02020603050405020304" pitchFamily="18" charset="0"/>
                              </a:rPr>
                              <m:t>𝒊</m:t>
                            </m:r>
                          </m:sub>
                        </m:sSub>
                      </m:den>
                    </m:f>
                  </m:oMath>
                </a14:m>
                <a:br>
                  <a:rPr lang="en-US"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cap="none" dirty="0">
                    <a:solidFill>
                      <a:schemeClr val="tx1"/>
                    </a:solidFill>
                    <a:latin typeface="Times New Roman" panose="02020603050405020304" pitchFamily="18" charset="0"/>
                    <a:cs typeface="Times New Roman" panose="02020603050405020304" pitchFamily="18" charset="0"/>
                  </a:rPr>
                  <a:t>Rearrange the equation to find </a:t>
                </a:r>
                <a14:m>
                  <m:oMath xmlns:m="http://schemas.openxmlformats.org/officeDocument/2006/math">
                    <m:f>
                      <m:fPr>
                        <m:ctrlPr>
                          <a:rPr lang="en-US" b="1" i="1">
                            <a:solidFill>
                              <a:schemeClr val="tx1"/>
                            </a:solidFill>
                            <a:latin typeface="Cambria Math" panose="02040503050406030204" pitchFamily="18" charset="0"/>
                            <a:cs typeface="Times New Roman" panose="02020603050405020304" pitchFamily="18" charset="0"/>
                          </a:rPr>
                        </m:ctrlPr>
                      </m:fPr>
                      <m:num>
                        <m:sSub>
                          <m:sSubPr>
                            <m:ctrlPr>
                              <a:rPr lang="en-US" b="1" i="1">
                                <a:solidFill>
                                  <a:schemeClr val="tx1"/>
                                </a:solidFill>
                                <a:latin typeface="Cambria Math" panose="02040503050406030204" pitchFamily="18" charset="0"/>
                                <a:cs typeface="Times New Roman" panose="02020603050405020304" pitchFamily="18" charset="0"/>
                              </a:rPr>
                            </m:ctrlPr>
                          </m:sSubPr>
                          <m:e>
                            <m:r>
                              <a:rPr lang="en-US" b="1" i="1">
                                <a:solidFill>
                                  <a:schemeClr val="tx1"/>
                                </a:solidFill>
                                <a:latin typeface="Cambria Math" panose="02040503050406030204" pitchFamily="18" charset="0"/>
                                <a:cs typeface="Times New Roman" panose="02020603050405020304" pitchFamily="18" charset="0"/>
                              </a:rPr>
                              <m:t>𝑷</m:t>
                            </m:r>
                          </m:e>
                          <m:sub>
                            <m:r>
                              <a:rPr lang="en-US" b="1" i="1">
                                <a:solidFill>
                                  <a:schemeClr val="tx1"/>
                                </a:solidFill>
                                <a:latin typeface="Cambria Math" panose="02040503050406030204" pitchFamily="18" charset="0"/>
                                <a:cs typeface="Times New Roman" panose="02020603050405020304" pitchFamily="18" charset="0"/>
                              </a:rPr>
                              <m:t>𝒐</m:t>
                            </m:r>
                          </m:sub>
                        </m:sSub>
                      </m:num>
                      <m:den>
                        <m:sSub>
                          <m:sSubPr>
                            <m:ctrlPr>
                              <a:rPr lang="en-US" b="1" i="1">
                                <a:solidFill>
                                  <a:schemeClr val="tx1"/>
                                </a:solidFill>
                                <a:latin typeface="Cambria Math" panose="02040503050406030204" pitchFamily="18" charset="0"/>
                                <a:cs typeface="Times New Roman" panose="02020603050405020304" pitchFamily="18" charset="0"/>
                              </a:rPr>
                            </m:ctrlPr>
                          </m:sSubPr>
                          <m:e>
                            <m:r>
                              <a:rPr lang="en-US" b="1" i="1">
                                <a:solidFill>
                                  <a:schemeClr val="tx1"/>
                                </a:solidFill>
                                <a:latin typeface="Cambria Math" panose="02040503050406030204" pitchFamily="18" charset="0"/>
                                <a:cs typeface="Times New Roman" panose="02020603050405020304" pitchFamily="18" charset="0"/>
                              </a:rPr>
                              <m:t>𝑷</m:t>
                            </m:r>
                          </m:e>
                          <m:sub>
                            <m:r>
                              <a:rPr lang="en-US" b="1" i="1">
                                <a:solidFill>
                                  <a:schemeClr val="tx1"/>
                                </a:solidFill>
                                <a:latin typeface="Cambria Math" panose="02040503050406030204" pitchFamily="18" charset="0"/>
                                <a:cs typeface="Times New Roman" panose="02020603050405020304" pitchFamily="18" charset="0"/>
                              </a:rPr>
                              <m:t>𝒊</m:t>
                            </m:r>
                          </m:sub>
                        </m:sSub>
                      </m:den>
                    </m:f>
                  </m:oMath>
                </a14:m>
                <a:r>
                  <a:rPr lang="en-US" dirty="0">
                    <a:solidFill>
                      <a:schemeClr val="tx1"/>
                    </a:solidFill>
                    <a:latin typeface="Times New Roman" panose="02020603050405020304" pitchFamily="18" charset="0"/>
                    <a:cs typeface="Times New Roman" panose="02020603050405020304" pitchFamily="18" charset="0"/>
                  </a:rPr>
                  <a:t>.</a:t>
                </a:r>
              </a:p>
              <a:p>
                <a:r>
                  <a:rPr lang="en-US" cap="none" dirty="0">
                    <a:solidFill>
                      <a:schemeClr val="tx1"/>
                    </a:solidFill>
                    <a:latin typeface="Times New Roman" panose="02020603050405020304" pitchFamily="18" charset="0"/>
                    <a:cs typeface="Times New Roman" panose="02020603050405020304" pitchFamily="18" charset="0"/>
                  </a:rPr>
                  <a:t>You should find yourself with </a:t>
                </a:r>
                <a14:m>
                  <m:oMath xmlns:m="http://schemas.openxmlformats.org/officeDocument/2006/math">
                    <m:f>
                      <m:f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fPr>
                      <m:num>
                        <m:sSub>
                          <m:sSub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sSubPr>
                          <m:e>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𝑷</m:t>
                            </m:r>
                          </m:e>
                          <m:sub>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𝒐</m:t>
                            </m:r>
                          </m:sub>
                        </m:sSub>
                      </m:num>
                      <m:den>
                        <m:sSub>
                          <m:sSub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sSubPr>
                          <m:e>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𝑷</m:t>
                            </m:r>
                          </m:e>
                          <m:sub>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𝒊</m:t>
                            </m:r>
                          </m:sub>
                        </m:sSub>
                      </m:den>
                    </m:f>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m:t>
                    </m:r>
                    <m:sSup>
                      <m:sSup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sSupPr>
                      <m:e>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𝟏𝟎</m:t>
                        </m:r>
                      </m:e>
                      <m:sup>
                        <m:f>
                          <m:f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fPr>
                          <m:num>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m:t>
                            </m:r>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𝑳𝒐𝒔𝒔</m:t>
                            </m:r>
                            <m:d>
                              <m:d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dPr>
                              <m:e>
                                <m:f>
                                  <m:fPr>
                                    <m:ctrlP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ctrlPr>
                                  </m:fPr>
                                  <m:num>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𝒅𝑩</m:t>
                                    </m:r>
                                  </m:num>
                                  <m:den>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𝒎</m:t>
                                    </m:r>
                                  </m:den>
                                </m:f>
                              </m:e>
                            </m:d>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𝒍</m:t>
                            </m:r>
                          </m:num>
                          <m:den>
                            <m:r>
                              <a:rPr lang="en-US" b="1" i="1"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𝟏𝟎</m:t>
                            </m:r>
                          </m:den>
                        </m:f>
                      </m:sup>
                    </m:sSup>
                    <m:r>
                      <a:rPr lang="en-US" b="0" i="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m:t>
                    </m:r>
                    <m:r>
                      <a:rPr lang="en-US" b="0" i="0"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cs typeface="Times New Roman" panose="02020603050405020304" pitchFamily="18" charset="0"/>
                      </a:rPr>
                      <m:t>.1026</m:t>
                    </m:r>
                  </m:oMath>
                </a14:m>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r>
                  <a:rPr lang="en-US" b="0" kern="1200" cap="none"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rPr>
                  <a:t>Using this, you can also find </a:t>
                </a:r>
                <a14:m>
                  <m:oMath xmlns:m="http://schemas.openxmlformats.org/officeDocument/2006/math">
                    <m:r>
                      <a:rPr lang="en-US" i="1" cap="none">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r>
                      <a:rPr lang="en-US" b="0" i="1" cap="none"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b="0" i="1" cap="none"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Aft>
                    <a:spcPts val="2400"/>
                  </a:spcAft>
                  <a:buNone/>
                </a:pPr>
                <a14:m>
                  <m:oMathPara xmlns:m="http://schemas.openxmlformats.org/officeDocument/2006/math">
                    <m:oMathParaPr>
                      <m:jc m:val="centerGroup"/>
                    </m:oMathParaPr>
                    <m:oMath xmlns:m="http://schemas.openxmlformats.org/officeDocument/2006/math">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𝒐</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𝒊</m:t>
                              </m:r>
                            </m:sub>
                          </m:sSub>
                        </m:den>
                      </m:f>
                      <m:r>
                        <a:rPr lang="en-US" b="0" i="1" smtClean="0">
                          <a:latin typeface="Cambria Math" panose="02040503050406030204" pitchFamily="18" charset="0"/>
                        </a:rPr>
                        <m:t>=</m:t>
                      </m:r>
                      <m:r>
                        <a:rPr lang="en-US" i="1" cap="none">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0.1026</m:t>
                      </m:r>
                      <m:r>
                        <a:rPr lang="en-US" i="1" cap="none">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i="1">
                              <a:effectLst/>
                              <a:latin typeface="Cambria Math" panose="02040503050406030204" pitchFamily="18" charset="0"/>
                            </a:rPr>
                            <m:t>𝛼</m:t>
                          </m:r>
                          <m:r>
                            <a:rPr lang="en-US" i="1">
                              <a:effectLst/>
                              <a:latin typeface="Cambria Math" panose="02040503050406030204" pitchFamily="18" charset="0"/>
                            </a:rPr>
                            <m:t>𝑙</m:t>
                          </m:r>
                        </m:sup>
                      </m:sSup>
                      <m:r>
                        <a:rPr lang="en-US" b="0" i="1" smtClean="0">
                          <a:effectLst/>
                          <a:latin typeface="Cambria Math" panose="02040503050406030204" pitchFamily="18" charset="0"/>
                        </a:rPr>
                        <m:t> →</m:t>
                      </m:r>
                      <m:r>
                        <a:rPr lang="en-US" i="1">
                          <a:effectLst/>
                          <a:latin typeface="Cambria Math" panose="02040503050406030204" pitchFamily="18" charset="0"/>
                        </a:rPr>
                        <m:t>𝛼</m:t>
                      </m:r>
                      <m:r>
                        <a:rPr lang="en-US" b="0" i="1" smtClean="0">
                          <a:effectLst/>
                          <a:latin typeface="Cambria Math" panose="02040503050406030204" pitchFamily="18" charset="0"/>
                        </a:rPr>
                        <m:t>=1.059</m:t>
                      </m:r>
                    </m:oMath>
                  </m:oMathPara>
                </a14:m>
                <a:endParaRPr lang="en-US" b="0" dirty="0">
                  <a:effectLst/>
                  <a:latin typeface="Times New Roman" panose="02020603050405020304" pitchFamily="18" charset="0"/>
                </a:endParaRPr>
              </a:p>
              <a:p>
                <a:pPr marL="0" indent="0" algn="ctr">
                  <a:lnSpc>
                    <a:spcPct val="200000"/>
                  </a:lnSpc>
                  <a:buNone/>
                </a:pPr>
                <a:r>
                  <a:rPr lang="en-US" cap="none" dirty="0">
                    <a:solidFill>
                      <a:schemeClr val="tx1"/>
                    </a:solidFill>
                    <a:latin typeface="Times New Roman" panose="02020603050405020304" pitchFamily="18" charset="0"/>
                    <a:cs typeface="Times New Roman" panose="02020603050405020304" pitchFamily="18" charset="0"/>
                  </a:rPr>
                  <a:t>Engineering vs. Physics Notation:</a:t>
                </a:r>
              </a:p>
              <a:p>
                <a:pPr marL="0" indent="0" algn="ctr">
                  <a:buNone/>
                </a:pPr>
                <a:r>
                  <a:rPr lang="en-US" cap="none" dirty="0">
                    <a:solidFill>
                      <a:schemeClr val="tx1"/>
                    </a:solidFill>
                    <a:latin typeface="Times New Roman" panose="02020603050405020304" pitchFamily="18" charset="0"/>
                    <a:cs typeface="Times New Roman" panose="02020603050405020304" pitchFamily="18" charset="0"/>
                  </a:rPr>
                  <a:t>4.6 dB/m vs. Absorption Coefficient </a:t>
                </a:r>
                <a14:m>
                  <m:oMath xmlns:m="http://schemas.openxmlformats.org/officeDocument/2006/math">
                    <m:r>
                      <a:rPr lang="en-US" i="1" smtClean="0">
                        <a:effectLst/>
                        <a:latin typeface="Cambria Math" panose="02040503050406030204" pitchFamily="18" charset="0"/>
                      </a:rPr>
                      <m:t>𝛼</m:t>
                    </m:r>
                    <m:r>
                      <a:rPr lang="en-US" b="0" i="1" smtClean="0">
                        <a:effectLst/>
                        <a:latin typeface="Cambria Math" panose="02040503050406030204" pitchFamily="18" charset="0"/>
                      </a:rPr>
                      <m:t>=1.059</m:t>
                    </m:r>
                  </m:oMath>
                </a14:m>
                <a:r>
                  <a:rPr lang="en-US" cap="none"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D9CB689B-D329-40EE-91E8-43C144A3CB9C}"/>
                  </a:ext>
                </a:extLst>
              </p:cNvPr>
              <p:cNvSpPr>
                <a:spLocks noGrp="1" noRot="1" noChangeAspect="1" noMove="1" noResize="1" noEditPoints="1" noAdjustHandles="1" noChangeArrowheads="1" noChangeShapeType="1" noTextEdit="1"/>
              </p:cNvSpPr>
              <p:nvPr>
                <p:ph idx="1"/>
              </p:nvPr>
            </p:nvSpPr>
            <p:spPr>
              <a:xfrm>
                <a:off x="4973046" y="329609"/>
                <a:ext cx="7080409" cy="6165784"/>
              </a:xfrm>
              <a:blipFill>
                <a:blip r:embed="rId4"/>
                <a:stretch>
                  <a:fillRect l="-172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4865344-C05F-420A-A0FD-F8790AD8CAEF}"/>
              </a:ext>
            </a:extLst>
          </p:cNvPr>
          <p:cNvCxnSpPr/>
          <p:nvPr/>
        </p:nvCxnSpPr>
        <p:spPr>
          <a:xfrm>
            <a:off x="5241851" y="4508205"/>
            <a:ext cx="64561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0D40-478A-4049-B113-97596C394A80}"/>
              </a:ext>
            </a:extLst>
          </p:cNvPr>
          <p:cNvSpPr>
            <a:spLocks noGrp="1"/>
          </p:cNvSpPr>
          <p:nvPr>
            <p:ph type="title"/>
          </p:nvPr>
        </p:nvSpPr>
        <p:spPr>
          <a:xfrm>
            <a:off x="1143001" y="271790"/>
            <a:ext cx="9905998" cy="572568"/>
          </a:xfrm>
        </p:spPr>
        <p:txBody>
          <a:bodyPr>
            <a:noAutofit/>
          </a:bodyPr>
          <a:lstStyle/>
          <a:p>
            <a:pPr algn="ctr"/>
            <a:r>
              <a:rPr lang="en-US" sz="3600" cap="none" dirty="0">
                <a:latin typeface="Times New Roman" panose="02020603050405020304" pitchFamily="18" charset="0"/>
                <a:cs typeface="Times New Roman" panose="02020603050405020304" pitchFamily="18" charset="0"/>
              </a:rPr>
              <a:t>The Round Trip – Gain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C9FDC6-ED4F-47C2-9C0D-48EBADA267F1}"/>
                  </a:ext>
                </a:extLst>
              </p:cNvPr>
              <p:cNvSpPr>
                <a:spLocks noGrp="1"/>
              </p:cNvSpPr>
              <p:nvPr>
                <p:ph idx="1"/>
              </p:nvPr>
            </p:nvSpPr>
            <p:spPr>
              <a:xfrm>
                <a:off x="3766055" y="1146368"/>
                <a:ext cx="4688682" cy="903903"/>
              </a:xfrm>
            </p:spPr>
            <p:txBody>
              <a:bodyPr>
                <a:normAutofit/>
              </a:bodyPr>
              <a:lstStyle/>
              <a:p>
                <a:pPr marL="0" indent="0" algn="ctr">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m:rPr>
                                  <m:sty m:val="p"/>
                                </m:rPr>
                                <a:rPr lang="el-GR" sz="2400" b="0" i="1" smtClean="0">
                                  <a:latin typeface="Cambria Math" panose="02040503050406030204" pitchFamily="18" charset="0"/>
                                </a:rPr>
                                <m:t>Γ</m:t>
                              </m:r>
                            </m:num>
                            <m:den>
                              <m:r>
                                <a:rPr lang="en-US" sz="2400" b="0" i="1" smtClean="0">
                                  <a:latin typeface="Cambria Math" panose="02040503050406030204" pitchFamily="18" charset="0"/>
                                </a:rPr>
                                <m:t>𝐴</m:t>
                              </m:r>
                            </m:den>
                          </m:f>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a:p>
                <a:pPr algn="ctr"/>
                <a:endParaRPr lang="en-US" sz="2400" dirty="0"/>
              </a:p>
            </p:txBody>
          </p:sp>
        </mc:Choice>
        <mc:Fallback xmlns="">
          <p:sp>
            <p:nvSpPr>
              <p:cNvPr id="3" name="Content Placeholder 2">
                <a:extLst>
                  <a:ext uri="{FF2B5EF4-FFF2-40B4-BE49-F238E27FC236}">
                    <a16:creationId xmlns:a16="http://schemas.microsoft.com/office/drawing/2014/main" id="{0EC9FDC6-ED4F-47C2-9C0D-48EBADA267F1}"/>
                  </a:ext>
                </a:extLst>
              </p:cNvPr>
              <p:cNvSpPr>
                <a:spLocks noGrp="1" noRot="1" noChangeAspect="1" noMove="1" noResize="1" noEditPoints="1" noAdjustHandles="1" noChangeArrowheads="1" noChangeShapeType="1" noTextEdit="1"/>
              </p:cNvSpPr>
              <p:nvPr>
                <p:ph idx="1"/>
              </p:nvPr>
            </p:nvSpPr>
            <p:spPr>
              <a:xfrm>
                <a:off x="3766055" y="1146368"/>
                <a:ext cx="4688682" cy="903903"/>
              </a:xfrm>
              <a:blipFill>
                <a:blip r:embed="rId3"/>
                <a:stretch>
                  <a:fillRect t="-114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A54D518F-BB52-4C4A-87CA-E96E82F97660}"/>
                  </a:ext>
                </a:extLst>
              </p:cNvPr>
              <p:cNvGraphicFramePr>
                <a:graphicFrameLocks noGrp="1"/>
              </p:cNvGraphicFramePr>
              <p:nvPr>
                <p:extLst>
                  <p:ext uri="{D42A27DB-BD31-4B8C-83A1-F6EECF244321}">
                    <p14:modId xmlns:p14="http://schemas.microsoft.com/office/powerpoint/2010/main" val="237924524"/>
                  </p:ext>
                </p:extLst>
              </p:nvPr>
            </p:nvGraphicFramePr>
            <p:xfrm>
              <a:off x="773725" y="2050271"/>
              <a:ext cx="10533714" cy="3013901"/>
            </p:xfrm>
            <a:graphic>
              <a:graphicData uri="http://schemas.openxmlformats.org/drawingml/2006/table">
                <a:tbl>
                  <a:tblPr firstRow="1" bandRow="1">
                    <a:tableStyleId>{073A0DAA-6AF3-43AB-8588-CEC1D06C72B9}</a:tableStyleId>
                  </a:tblPr>
                  <a:tblGrid>
                    <a:gridCol w="1678178">
                      <a:extLst>
                        <a:ext uri="{9D8B030D-6E8A-4147-A177-3AD203B41FA5}">
                          <a16:colId xmlns:a16="http://schemas.microsoft.com/office/drawing/2014/main" val="248019616"/>
                        </a:ext>
                      </a:extLst>
                    </a:gridCol>
                    <a:gridCol w="5227450">
                      <a:extLst>
                        <a:ext uri="{9D8B030D-6E8A-4147-A177-3AD203B41FA5}">
                          <a16:colId xmlns:a16="http://schemas.microsoft.com/office/drawing/2014/main" val="1727317441"/>
                        </a:ext>
                      </a:extLst>
                    </a:gridCol>
                    <a:gridCol w="3628086">
                      <a:extLst>
                        <a:ext uri="{9D8B030D-6E8A-4147-A177-3AD203B41FA5}">
                          <a16:colId xmlns:a16="http://schemas.microsoft.com/office/drawing/2014/main" val="1000617954"/>
                        </a:ext>
                      </a:extLst>
                    </a:gridCol>
                  </a:tblGrid>
                  <a:tr h="370840">
                    <a:tc>
                      <a:txBody>
                        <a:bodyPr/>
                        <a:lstStyle/>
                        <a:p>
                          <a:pPr algn="ctr"/>
                          <a:r>
                            <a:rPr lang="en-US" dirty="0">
                              <a:latin typeface="Cambria" panose="02040503050406030204" pitchFamily="18" charset="0"/>
                              <a:ea typeface="Cambria" panose="02040503050406030204" pitchFamily="18" charset="0"/>
                            </a:rPr>
                            <a:t>Variable</a:t>
                          </a:r>
                        </a:p>
                      </a:txBody>
                      <a:tcPr/>
                    </a:tc>
                    <a:tc>
                      <a:txBody>
                        <a:bodyPr/>
                        <a:lstStyle/>
                        <a:p>
                          <a:pPr algn="ctr"/>
                          <a:r>
                            <a:rPr lang="en-US" dirty="0">
                              <a:latin typeface="Cambria" panose="02040503050406030204" pitchFamily="18" charset="0"/>
                              <a:ea typeface="Cambria" panose="02040503050406030204" pitchFamily="18" charset="0"/>
                            </a:rPr>
                            <a:t>Definition</a:t>
                          </a:r>
                        </a:p>
                      </a:txBody>
                      <a:tcPr/>
                    </a:tc>
                    <a:tc>
                      <a:txBody>
                        <a:bodyPr/>
                        <a:lstStyle/>
                        <a:p>
                          <a:pPr algn="ctr"/>
                          <a:r>
                            <a:rPr lang="en-US" dirty="0">
                              <a:latin typeface="Cambria" panose="02040503050406030204" pitchFamily="18" charset="0"/>
                              <a:ea typeface="Cambria" panose="02040503050406030204" pitchFamily="18" charset="0"/>
                            </a:rPr>
                            <a:t>Value</a:t>
                          </a:r>
                        </a:p>
                      </a:txBody>
                      <a:tcPr/>
                    </a:tc>
                    <a:extLst>
                      <a:ext uri="{0D108BD9-81ED-4DB2-BD59-A6C34878D82A}">
                        <a16:rowId xmlns:a16="http://schemas.microsoft.com/office/drawing/2014/main" val="33093083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oMath>
                            </m:oMathPara>
                          </a14:m>
                          <a:endParaRPr lang="en-US" dirty="0"/>
                        </a:p>
                      </a:txBody>
                      <a:tcPr anchor="ctr"/>
                    </a:tc>
                    <a:tc>
                      <a:txBody>
                        <a:bodyPr/>
                        <a:lstStyle/>
                        <a:p>
                          <a:pPr algn="ctr"/>
                          <a:r>
                            <a:rPr lang="en-US" dirty="0">
                              <a:latin typeface="Cambria" panose="02040503050406030204" pitchFamily="18" charset="0"/>
                              <a:ea typeface="Cambria" panose="02040503050406030204" pitchFamily="18" charset="0"/>
                            </a:rPr>
                            <a:t>Gain. </a:t>
                          </a:r>
                          <a14:m>
                            <m:oMath xmlns:m="http://schemas.openxmlformats.org/officeDocument/2006/math">
                              <m:r>
                                <a:rPr lang="en-US" b="0" i="1" smtClean="0">
                                  <a:latin typeface="Cambria Math" panose="02040503050406030204" pitchFamily="18" charset="0"/>
                                  <a:ea typeface="Cambria" panose="02040503050406030204" pitchFamily="18" charset="0"/>
                                </a:rPr>
                                <m:t>𝐺</m:t>
                              </m:r>
                              <m:r>
                                <a:rPr lang="en-US" b="0" i="1" smtClean="0">
                                  <a:latin typeface="Cambria Math" panose="02040503050406030204" pitchFamily="18" charset="0"/>
                                  <a:ea typeface="Cambria" panose="02040503050406030204" pitchFamily="18" charset="0"/>
                                </a:rPr>
                                <m:t>=</m:t>
                              </m:r>
                              <m:f>
                                <m:fPr>
                                  <m:ctrlPr>
                                    <a:rPr lang="en-US" b="0" i="1" smtClean="0">
                                      <a:latin typeface="Cambria Math" panose="02040503050406030204" pitchFamily="18" charset="0"/>
                                      <a:ea typeface="Cambria" panose="02040503050406030204" pitchFamily="18" charset="0"/>
                                    </a:rPr>
                                  </m:ctrlPr>
                                </m:fPr>
                                <m:num>
                                  <m:r>
                                    <a:rPr lang="en-US" b="0" i="1" smtClean="0">
                                      <a:latin typeface="Cambria Math" panose="02040503050406030204" pitchFamily="18" charset="0"/>
                                      <a:ea typeface="Cambria" panose="02040503050406030204" pitchFamily="18" charset="0"/>
                                    </a:rPr>
                                    <m:t>1</m:t>
                                  </m:r>
                                </m:num>
                                <m:den>
                                  <m:sSub>
                                    <m:sSubPr>
                                      <m:ctrlPr>
                                        <a:rPr lang="en-US" b="0" i="1" smtClean="0">
                                          <a:latin typeface="Cambria Math" panose="02040503050406030204" pitchFamily="18" charset="0"/>
                                          <a:ea typeface="Cambria" panose="02040503050406030204" pitchFamily="18" charset="0"/>
                                        </a:rPr>
                                      </m:ctrlPr>
                                    </m:sSubPr>
                                    <m:e>
                                      <m:r>
                                        <a:rPr lang="en-US" b="0" i="1" smtClean="0">
                                          <a:latin typeface="Cambria Math" panose="02040503050406030204" pitchFamily="18" charset="0"/>
                                          <a:ea typeface="Cambria" panose="02040503050406030204" pitchFamily="18" charset="0"/>
                                        </a:rPr>
                                        <m:t>𝑅</m:t>
                                      </m:r>
                                    </m:e>
                                    <m:sub>
                                      <m:r>
                                        <a:rPr lang="en-US" b="0" i="1" smtClean="0">
                                          <a:latin typeface="Cambria Math" panose="02040503050406030204" pitchFamily="18" charset="0"/>
                                          <a:ea typeface="Cambria" panose="02040503050406030204" pitchFamily="18" charset="0"/>
                                        </a:rPr>
                                        <m:t>1</m:t>
                                      </m:r>
                                    </m:sub>
                                  </m:sSub>
                                  <m:sSub>
                                    <m:sSubPr>
                                      <m:ctrlPr>
                                        <a:rPr lang="en-US" b="0" i="1" smtClean="0">
                                          <a:latin typeface="Cambria Math" panose="02040503050406030204" pitchFamily="18" charset="0"/>
                                          <a:ea typeface="Cambria" panose="02040503050406030204" pitchFamily="18" charset="0"/>
                                        </a:rPr>
                                      </m:ctrlPr>
                                    </m:sSubPr>
                                    <m:e>
                                      <m:r>
                                        <a:rPr lang="en-US" b="0" i="1" smtClean="0">
                                          <a:latin typeface="Cambria Math" panose="02040503050406030204" pitchFamily="18" charset="0"/>
                                          <a:ea typeface="Cambria" panose="02040503050406030204" pitchFamily="18" charset="0"/>
                                        </a:rPr>
                                        <m:t>𝑅</m:t>
                                      </m:r>
                                    </m:e>
                                    <m:sub>
                                      <m:r>
                                        <a:rPr lang="en-US" b="0" i="1" smtClean="0">
                                          <a:latin typeface="Cambria Math" panose="02040503050406030204" pitchFamily="18" charset="0"/>
                                          <a:ea typeface="Cambria" panose="02040503050406030204" pitchFamily="18" charset="0"/>
                                        </a:rPr>
                                        <m:t>2</m:t>
                                      </m:r>
                                    </m:sub>
                                  </m:sSub>
                                  <m:sSubSup>
                                    <m:sSubSupPr>
                                      <m:ctrlPr>
                                        <a:rPr lang="en-US" b="0" i="1" smtClean="0">
                                          <a:latin typeface="Cambria Math" panose="02040503050406030204" pitchFamily="18" charset="0"/>
                                          <a:ea typeface="Cambria" panose="02040503050406030204" pitchFamily="18" charset="0"/>
                                        </a:rPr>
                                      </m:ctrlPr>
                                    </m:sSubSupPr>
                                    <m:e>
                                      <m:r>
                                        <a:rPr lang="en-US" b="0" i="1" smtClean="0">
                                          <a:latin typeface="Cambria Math" panose="02040503050406030204" pitchFamily="18" charset="0"/>
                                          <a:ea typeface="Cambria" panose="02040503050406030204" pitchFamily="18" charset="0"/>
                                        </a:rPr>
                                        <m:t>𝑇</m:t>
                                      </m:r>
                                    </m:e>
                                    <m:sub>
                                      <m:r>
                                        <a:rPr lang="en-US" b="0" i="1" smtClean="0">
                                          <a:latin typeface="Cambria Math" panose="02040503050406030204" pitchFamily="18" charset="0"/>
                                          <a:ea typeface="Cambria" panose="02040503050406030204" pitchFamily="18" charset="0"/>
                                        </a:rPr>
                                        <m:t>𝑠</m:t>
                                      </m:r>
                                    </m:sub>
                                    <m:sup>
                                      <m:r>
                                        <a:rPr lang="en-US" b="0" i="1" smtClean="0">
                                          <a:latin typeface="Cambria Math" panose="02040503050406030204" pitchFamily="18" charset="0"/>
                                          <a:ea typeface="Cambria" panose="02040503050406030204" pitchFamily="18" charset="0"/>
                                        </a:rPr>
                                        <m:t>4</m:t>
                                      </m:r>
                                    </m:sup>
                                  </m:sSubSup>
                                  <m:sSubSup>
                                    <m:sSubSupPr>
                                      <m:ctrlPr>
                                        <a:rPr lang="en-US" b="0" i="1" smtClean="0">
                                          <a:latin typeface="Cambria Math" panose="02040503050406030204" pitchFamily="18" charset="0"/>
                                          <a:ea typeface="Cambria" panose="02040503050406030204" pitchFamily="18" charset="0"/>
                                        </a:rPr>
                                      </m:ctrlPr>
                                    </m:sSubSupPr>
                                    <m:e>
                                      <m:r>
                                        <a:rPr lang="en-US" b="0" i="1" smtClean="0">
                                          <a:latin typeface="Cambria Math" panose="02040503050406030204" pitchFamily="18" charset="0"/>
                                          <a:ea typeface="Cambria" panose="02040503050406030204" pitchFamily="18" charset="0"/>
                                        </a:rPr>
                                        <m:t>𝑇</m:t>
                                      </m:r>
                                    </m:e>
                                    <m:sub>
                                      <m:r>
                                        <a:rPr lang="en-US" b="0" i="1" smtClean="0">
                                          <a:latin typeface="Cambria Math" panose="02040503050406030204" pitchFamily="18" charset="0"/>
                                          <a:ea typeface="Cambria" panose="02040503050406030204" pitchFamily="18" charset="0"/>
                                        </a:rPr>
                                        <m:t>𝑐</m:t>
                                      </m:r>
                                    </m:sub>
                                    <m:sup>
                                      <m:r>
                                        <a:rPr lang="en-US" b="0" i="1" smtClean="0">
                                          <a:latin typeface="Cambria Math" panose="02040503050406030204" pitchFamily="18" charset="0"/>
                                          <a:ea typeface="Cambria" panose="02040503050406030204" pitchFamily="18" charset="0"/>
                                        </a:rPr>
                                        <m:t>2</m:t>
                                      </m:r>
                                    </m:sup>
                                  </m:sSubSup>
                                </m:den>
                              </m:f>
                              <m:r>
                                <a:rPr lang="en-US" b="0" i="1" smtClean="0">
                                  <a:latin typeface="Cambria Math" panose="02040503050406030204" pitchFamily="18" charset="0"/>
                                  <a:ea typeface="Cambria" panose="02040503050406030204" pitchFamily="18" charset="0"/>
                                </a:rPr>
                                <m:t>=</m:t>
                              </m:r>
                              <m:f>
                                <m:fPr>
                                  <m:ctrlPr>
                                    <a:rPr lang="en-US" b="0" i="1" smtClean="0">
                                      <a:latin typeface="Cambria Math" panose="02040503050406030204" pitchFamily="18" charset="0"/>
                                      <a:ea typeface="Cambria" panose="02040503050406030204" pitchFamily="18" charset="0"/>
                                    </a:rPr>
                                  </m:ctrlPr>
                                </m:fPr>
                                <m:num>
                                  <m:r>
                                    <a:rPr lang="en-US" b="0" i="1" smtClean="0">
                                      <a:latin typeface="Cambria Math" panose="02040503050406030204" pitchFamily="18" charset="0"/>
                                      <a:ea typeface="Cambria" panose="02040503050406030204" pitchFamily="18" charset="0"/>
                                    </a:rPr>
                                    <m:t>1</m:t>
                                  </m:r>
                                </m:num>
                                <m:den>
                                  <m:r>
                                    <a:rPr lang="en-US" b="0" i="1" smtClean="0">
                                      <a:latin typeface="Cambria Math" panose="02040503050406030204" pitchFamily="18" charset="0"/>
                                      <a:ea typeface="Cambria" panose="02040503050406030204" pitchFamily="18" charset="0"/>
                                    </a:rPr>
                                    <m:t>.997</m:t>
                                  </m:r>
                                  <m:r>
                                    <a:rPr lang="en-US" b="0" i="1" smtClean="0">
                                      <a:latin typeface="Cambria Math" panose="02040503050406030204" pitchFamily="18" charset="0"/>
                                      <a:ea typeface="Cambria Math" panose="02040503050406030204" pitchFamily="18" charset="0"/>
                                    </a:rPr>
                                    <m:t>×.033×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.95</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99</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=35.06</m:t>
                              </m:r>
                            </m:oMath>
                          </a14:m>
                          <a:endParaRPr lang="en-US" dirty="0">
                            <a:latin typeface="Cambria" panose="02040503050406030204" pitchFamily="18" charset="0"/>
                            <a:ea typeface="Cambria" panose="02040503050406030204" pitchFamily="18" charset="0"/>
                          </a:endParaRPr>
                        </a:p>
                      </a:txBody>
                      <a:tcPr anchor="ctr"/>
                    </a:tc>
                    <a:tc>
                      <a:txBody>
                        <a:bodyPr/>
                        <a:lstStyle/>
                        <a:p>
                          <a:pPr algn="ctr"/>
                          <a:r>
                            <a:rPr lang="en-US" dirty="0">
                              <a:latin typeface="Cambria" panose="02040503050406030204" pitchFamily="18" charset="0"/>
                              <a:ea typeface="Cambria" panose="02040503050406030204" pitchFamily="18" charset="0"/>
                            </a:rPr>
                            <a:t>35.06</a:t>
                          </a:r>
                        </a:p>
                      </a:txBody>
                      <a:tcPr anchor="ctr"/>
                    </a:tc>
                    <a:extLst>
                      <a:ext uri="{0D108BD9-81ED-4DB2-BD59-A6C34878D82A}">
                        <a16:rowId xmlns:a16="http://schemas.microsoft.com/office/drawing/2014/main" val="16827544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smtClean="0">
                                        <a:latin typeface="Cambria Math" panose="02040503050406030204" pitchFamily="18" charset="0"/>
                                      </a:rPr>
                                      <m:t>𝑛</m:t>
                                    </m:r>
                                  </m:e>
                                  <m:sub>
                                    <m:r>
                                      <a:rPr lang="en-US" b="0" smtClean="0">
                                        <a:latin typeface="Cambria Math" panose="02040503050406030204" pitchFamily="18" charset="0"/>
                                      </a:rPr>
                                      <m:t>𝑡h𝑢𝑙</m:t>
                                    </m:r>
                                  </m:sub>
                                </m:sSub>
                              </m:oMath>
                            </m:oMathPara>
                          </a14:m>
                          <a:endParaRPr lang="en-US" dirty="0"/>
                        </a:p>
                      </a:txBody>
                      <a:tcPr/>
                    </a:tc>
                    <a:tc>
                      <a:txBody>
                        <a:bodyPr/>
                        <a:lstStyle/>
                        <a:p>
                          <a:r>
                            <a:rPr lang="en-US" dirty="0">
                              <a:latin typeface="Cambria" panose="02040503050406030204" pitchFamily="18" charset="0"/>
                              <a:ea typeface="Cambria" panose="02040503050406030204" pitchFamily="18" charset="0"/>
                            </a:rPr>
                            <a:t>Total density of Tm atoms</a:t>
                          </a:r>
                        </a:p>
                      </a:txBody>
                      <a:tcPr/>
                    </a:tc>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3×</m:t>
                                </m:r>
                                <m:sSup>
                                  <m:sSupPr>
                                    <m:ctrlPr>
                                      <a:rPr lang="en-US" b="0"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26</m:t>
                                    </m:r>
                                  </m:sup>
                                </m:sSup>
                              </m:oMath>
                            </m:oMathPara>
                          </a14:m>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67071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a:txBody>
                      <a:tcPr/>
                    </a:tc>
                    <a:tc>
                      <a:txBody>
                        <a:bodyPr/>
                        <a:lstStyle/>
                        <a:p>
                          <a:r>
                            <a:rPr lang="en-US" dirty="0">
                              <a:latin typeface="Cambria" panose="02040503050406030204" pitchFamily="18" charset="0"/>
                              <a:ea typeface="Cambria" panose="02040503050406030204" pitchFamily="18" charset="0"/>
                            </a:rPr>
                            <a:t>Volume</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panose="02040503050406030204" pitchFamily="18" charset="0"/>
                                  </a:rPr>
                                  <m:t>2.15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=16.9 </m:t>
                                </m:r>
                                <m:r>
                                  <a:rPr lang="en-US" b="0" i="1" smtClean="0">
                                    <a:latin typeface="Cambria Math" panose="02040503050406030204" pitchFamily="18" charset="0"/>
                                    <a:ea typeface="Cambria Math" panose="02040503050406030204" pitchFamily="18" charset="0"/>
                                  </a:rPr>
                                  <m:t>𝑛</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oMath>
                            </m:oMathPara>
                          </a14:m>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9766646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&amp;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oMath>
                            </m:oMathPara>
                          </a14:m>
                          <a:endParaRPr lang="en-US" dirty="0"/>
                        </a:p>
                      </a:txBody>
                      <a:tcPr/>
                    </a:tc>
                    <a:tc>
                      <a:txBody>
                        <a:bodyPr/>
                        <a:lstStyle/>
                        <a:p>
                          <a:r>
                            <a:rPr lang="en-US" dirty="0">
                              <a:latin typeface="Cambria" panose="02040503050406030204" pitchFamily="18" charset="0"/>
                              <a:ea typeface="Cambria" panose="02040503050406030204" pitchFamily="18" charset="0"/>
                            </a:rPr>
                            <a:t>The total population of ground and excited state atoms</a:t>
                          </a:r>
                        </a:p>
                      </a:txBody>
                      <a:tcPr/>
                    </a:tc>
                    <a:tc>
                      <a:txBody>
                        <a:bodyPr/>
                        <a:lstStyle/>
                        <a:p>
                          <a:pPr algn="ctr"/>
                          <a:r>
                            <a:rPr lang="en-US" dirty="0">
                              <a:latin typeface="Cambria" panose="02040503050406030204" pitchFamily="18" charset="0"/>
                              <a:ea typeface="Cambria" panose="02040503050406030204" pitchFamily="18" charset="0"/>
                            </a:rPr>
                            <a:t>? &amp; ?</a:t>
                          </a:r>
                        </a:p>
                      </a:txBody>
                      <a:tcPr/>
                    </a:tc>
                    <a:extLst>
                      <a:ext uri="{0D108BD9-81ED-4DB2-BD59-A6C34878D82A}">
                        <a16:rowId xmlns:a16="http://schemas.microsoft.com/office/drawing/2014/main" val="7983390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 &amp; </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𝑎</m:t>
                                    </m:r>
                                  </m:sub>
                                </m:sSub>
                              </m:oMath>
                            </m:oMathPara>
                          </a14:m>
                          <a:endParaRPr lang="en-US" dirty="0"/>
                        </a:p>
                      </a:txBody>
                      <a:tcPr/>
                    </a:tc>
                    <a:tc>
                      <a:txBody>
                        <a:bodyPr/>
                        <a:lstStyle/>
                        <a:p>
                          <a:r>
                            <a:rPr lang="en-US" dirty="0">
                              <a:latin typeface="Cambria" panose="02040503050406030204" pitchFamily="18" charset="0"/>
                              <a:ea typeface="Cambria" panose="02040503050406030204" pitchFamily="18" charset="0"/>
                            </a:rPr>
                            <a:t>Emission and absorption cross section coefficients</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panose="02040503050406030204" pitchFamily="18" charset="0"/>
                                  </a:rPr>
                                  <m:t>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−26</m:t>
                                    </m:r>
                                  </m:sup>
                                </m:sSup>
                                <m:r>
                                  <a:rPr lang="en-US" b="0" i="1" smtClean="0">
                                    <a:latin typeface="Cambria Math" panose="02040503050406030204" pitchFamily="18" charset="0"/>
                                    <a:ea typeface="Cambria Math" panose="02040503050406030204" pitchFamily="18" charset="0"/>
                                  </a:rPr>
                                  <m:t> &amp; 2.8×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−28</m:t>
                                    </m:r>
                                  </m:sup>
                                </m:sSup>
                              </m:oMath>
                            </m:oMathPara>
                          </a14:m>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0618201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𝑡𝑜𝑡𝑎𝑙</m:t>
                                    </m:r>
                                  </m:sub>
                                </m:sSub>
                              </m:oMath>
                            </m:oMathPara>
                          </a14:m>
                          <a:endParaRPr lang="en-US" dirty="0"/>
                        </a:p>
                      </a:txBody>
                      <a:tcPr/>
                    </a:tc>
                    <a:tc>
                      <a:txBody>
                        <a:bodyPr/>
                        <a:lstStyle/>
                        <a:p>
                          <a:r>
                            <a:rPr lang="en-US" dirty="0">
                              <a:latin typeface="Cambria" panose="02040503050406030204" pitchFamily="18" charset="0"/>
                              <a:ea typeface="Cambria" panose="02040503050406030204" pitchFamily="18" charset="0"/>
                            </a:rPr>
                            <a:t>Total number of Thulium atoms in the fiber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smtClean="0">
                                        <a:latin typeface="Cambria Math" panose="02040503050406030204" pitchFamily="18" charset="0"/>
                                      </a:rPr>
                                      <m:t>𝑛</m:t>
                                    </m:r>
                                  </m:e>
                                  <m:sub>
                                    <m:r>
                                      <a:rPr lang="en-US" b="0" smtClean="0">
                                        <a:latin typeface="Cambria Math" panose="02040503050406030204" pitchFamily="18" charset="0"/>
                                      </a:rPr>
                                      <m:t>𝑡h𝑢𝑙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𝑉𝑜𝑙𝑢𝑚𝑒</m:t>
                                </m:r>
                                <m:r>
                                  <a:rPr lang="en-US" b="0" i="1" smtClean="0">
                                    <a:latin typeface="Cambria Math" panose="02040503050406030204" pitchFamily="18" charset="0"/>
                                    <a:ea typeface="Cambria Math" panose="02040503050406030204" pitchFamily="18" charset="0"/>
                                  </a:rPr>
                                  <m:t>=5.066×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oMath>
                            </m:oMathPara>
                          </a14:m>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564197780"/>
                      </a:ext>
                    </a:extLst>
                  </a:tr>
                </a:tbl>
              </a:graphicData>
            </a:graphic>
          </p:graphicFrame>
        </mc:Choice>
        <mc:Fallback xmlns="">
          <p:graphicFrame>
            <p:nvGraphicFramePr>
              <p:cNvPr id="4" name="Table 4">
                <a:extLst>
                  <a:ext uri="{FF2B5EF4-FFF2-40B4-BE49-F238E27FC236}">
                    <a16:creationId xmlns:a16="http://schemas.microsoft.com/office/drawing/2014/main" id="{A54D518F-BB52-4C4A-87CA-E96E82F97660}"/>
                  </a:ext>
                </a:extLst>
              </p:cNvPr>
              <p:cNvGraphicFramePr>
                <a:graphicFrameLocks noGrp="1"/>
              </p:cNvGraphicFramePr>
              <p:nvPr>
                <p:extLst>
                  <p:ext uri="{D42A27DB-BD31-4B8C-83A1-F6EECF244321}">
                    <p14:modId xmlns:p14="http://schemas.microsoft.com/office/powerpoint/2010/main" val="237924524"/>
                  </p:ext>
                </p:extLst>
              </p:nvPr>
            </p:nvGraphicFramePr>
            <p:xfrm>
              <a:off x="773725" y="2050271"/>
              <a:ext cx="10533714" cy="3013901"/>
            </p:xfrm>
            <a:graphic>
              <a:graphicData uri="http://schemas.openxmlformats.org/drawingml/2006/table">
                <a:tbl>
                  <a:tblPr firstRow="1" bandRow="1">
                    <a:tableStyleId>{073A0DAA-6AF3-43AB-8588-CEC1D06C72B9}</a:tableStyleId>
                  </a:tblPr>
                  <a:tblGrid>
                    <a:gridCol w="1678178">
                      <a:extLst>
                        <a:ext uri="{9D8B030D-6E8A-4147-A177-3AD203B41FA5}">
                          <a16:colId xmlns:a16="http://schemas.microsoft.com/office/drawing/2014/main" val="248019616"/>
                        </a:ext>
                      </a:extLst>
                    </a:gridCol>
                    <a:gridCol w="5227450">
                      <a:extLst>
                        <a:ext uri="{9D8B030D-6E8A-4147-A177-3AD203B41FA5}">
                          <a16:colId xmlns:a16="http://schemas.microsoft.com/office/drawing/2014/main" val="1727317441"/>
                        </a:ext>
                      </a:extLst>
                    </a:gridCol>
                    <a:gridCol w="3628086">
                      <a:extLst>
                        <a:ext uri="{9D8B030D-6E8A-4147-A177-3AD203B41FA5}">
                          <a16:colId xmlns:a16="http://schemas.microsoft.com/office/drawing/2014/main" val="1000617954"/>
                        </a:ext>
                      </a:extLst>
                    </a:gridCol>
                  </a:tblGrid>
                  <a:tr h="370840">
                    <a:tc>
                      <a:txBody>
                        <a:bodyPr/>
                        <a:lstStyle/>
                        <a:p>
                          <a:pPr algn="ctr"/>
                          <a:r>
                            <a:rPr lang="en-US" dirty="0">
                              <a:latin typeface="Cambria" panose="02040503050406030204" pitchFamily="18" charset="0"/>
                              <a:ea typeface="Cambria" panose="02040503050406030204" pitchFamily="18" charset="0"/>
                            </a:rPr>
                            <a:t>Variable</a:t>
                          </a:r>
                        </a:p>
                      </a:txBody>
                      <a:tcPr/>
                    </a:tc>
                    <a:tc>
                      <a:txBody>
                        <a:bodyPr/>
                        <a:lstStyle/>
                        <a:p>
                          <a:pPr algn="ctr"/>
                          <a:r>
                            <a:rPr lang="en-US" dirty="0">
                              <a:latin typeface="Cambria" panose="02040503050406030204" pitchFamily="18" charset="0"/>
                              <a:ea typeface="Cambria" panose="02040503050406030204" pitchFamily="18" charset="0"/>
                            </a:rPr>
                            <a:t>Definition</a:t>
                          </a:r>
                        </a:p>
                      </a:txBody>
                      <a:tcPr/>
                    </a:tc>
                    <a:tc>
                      <a:txBody>
                        <a:bodyPr/>
                        <a:lstStyle/>
                        <a:p>
                          <a:pPr algn="ctr"/>
                          <a:r>
                            <a:rPr lang="en-US" dirty="0">
                              <a:latin typeface="Cambria" panose="02040503050406030204" pitchFamily="18" charset="0"/>
                              <a:ea typeface="Cambria" panose="02040503050406030204" pitchFamily="18" charset="0"/>
                            </a:rPr>
                            <a:t>Value</a:t>
                          </a:r>
                        </a:p>
                      </a:txBody>
                      <a:tcPr/>
                    </a:tc>
                    <a:extLst>
                      <a:ext uri="{0D108BD9-81ED-4DB2-BD59-A6C34878D82A}">
                        <a16:rowId xmlns:a16="http://schemas.microsoft.com/office/drawing/2014/main" val="3309308377"/>
                      </a:ext>
                    </a:extLst>
                  </a:tr>
                  <a:tr h="519621">
                    <a:tc>
                      <a:txBody>
                        <a:bodyPr/>
                        <a:lstStyle/>
                        <a:p>
                          <a:endParaRPr lang="en-US"/>
                        </a:p>
                      </a:txBody>
                      <a:tcPr anchor="ctr">
                        <a:blipFill>
                          <a:blip r:embed="rId4"/>
                          <a:stretch>
                            <a:fillRect l="-364" t="-78824" r="-530545" b="-427059"/>
                          </a:stretch>
                        </a:blipFill>
                      </a:tcPr>
                    </a:tc>
                    <a:tc>
                      <a:txBody>
                        <a:bodyPr/>
                        <a:lstStyle/>
                        <a:p>
                          <a:endParaRPr lang="en-US"/>
                        </a:p>
                      </a:txBody>
                      <a:tcPr anchor="ctr">
                        <a:blipFill>
                          <a:blip r:embed="rId4"/>
                          <a:stretch>
                            <a:fillRect l="-32168" t="-78824" r="-70047" b="-427059"/>
                          </a:stretch>
                        </a:blipFill>
                      </a:tcPr>
                    </a:tc>
                    <a:tc>
                      <a:txBody>
                        <a:bodyPr/>
                        <a:lstStyle/>
                        <a:p>
                          <a:pPr algn="ctr"/>
                          <a:r>
                            <a:rPr lang="en-US" dirty="0">
                              <a:latin typeface="Cambria" panose="02040503050406030204" pitchFamily="18" charset="0"/>
                              <a:ea typeface="Cambria" panose="02040503050406030204" pitchFamily="18" charset="0"/>
                            </a:rPr>
                            <a:t>35.06</a:t>
                          </a:r>
                        </a:p>
                      </a:txBody>
                      <a:tcPr anchor="ctr"/>
                    </a:tc>
                    <a:extLst>
                      <a:ext uri="{0D108BD9-81ED-4DB2-BD59-A6C34878D82A}">
                        <a16:rowId xmlns:a16="http://schemas.microsoft.com/office/drawing/2014/main" val="1682754481"/>
                      </a:ext>
                    </a:extLst>
                  </a:tr>
                  <a:tr h="370840">
                    <a:tc>
                      <a:txBody>
                        <a:bodyPr/>
                        <a:lstStyle/>
                        <a:p>
                          <a:endParaRPr lang="en-US"/>
                        </a:p>
                      </a:txBody>
                      <a:tcPr>
                        <a:blipFill>
                          <a:blip r:embed="rId4"/>
                          <a:stretch>
                            <a:fillRect l="-364" t="-249180" r="-530545" b="-495082"/>
                          </a:stretch>
                        </a:blipFill>
                      </a:tcPr>
                    </a:tc>
                    <a:tc>
                      <a:txBody>
                        <a:bodyPr/>
                        <a:lstStyle/>
                        <a:p>
                          <a:r>
                            <a:rPr lang="en-US" dirty="0">
                              <a:latin typeface="Cambria" panose="02040503050406030204" pitchFamily="18" charset="0"/>
                              <a:ea typeface="Cambria" panose="02040503050406030204" pitchFamily="18" charset="0"/>
                            </a:rPr>
                            <a:t>Total density of Tm atoms</a:t>
                          </a:r>
                        </a:p>
                      </a:txBody>
                      <a:tcPr/>
                    </a:tc>
                    <a:tc>
                      <a:txBody>
                        <a:bodyPr/>
                        <a:lstStyle/>
                        <a:p>
                          <a:endParaRPr lang="en-US"/>
                        </a:p>
                      </a:txBody>
                      <a:tcPr>
                        <a:blipFill>
                          <a:blip r:embed="rId4"/>
                          <a:stretch>
                            <a:fillRect l="-190268" t="-249180" r="-839" b="-495082"/>
                          </a:stretch>
                        </a:blipFill>
                      </a:tcPr>
                    </a:tc>
                    <a:extLst>
                      <a:ext uri="{0D108BD9-81ED-4DB2-BD59-A6C34878D82A}">
                        <a16:rowId xmlns:a16="http://schemas.microsoft.com/office/drawing/2014/main" val="1006707101"/>
                      </a:ext>
                    </a:extLst>
                  </a:tr>
                  <a:tr h="370840">
                    <a:tc>
                      <a:txBody>
                        <a:bodyPr/>
                        <a:lstStyle/>
                        <a:p>
                          <a:endParaRPr lang="en-US"/>
                        </a:p>
                      </a:txBody>
                      <a:tcPr>
                        <a:blipFill>
                          <a:blip r:embed="rId4"/>
                          <a:stretch>
                            <a:fillRect l="-364" t="-349180" r="-530545" b="-395082"/>
                          </a:stretch>
                        </a:blipFill>
                      </a:tcPr>
                    </a:tc>
                    <a:tc>
                      <a:txBody>
                        <a:bodyPr/>
                        <a:lstStyle/>
                        <a:p>
                          <a:r>
                            <a:rPr lang="en-US" dirty="0">
                              <a:latin typeface="Cambria" panose="02040503050406030204" pitchFamily="18" charset="0"/>
                              <a:ea typeface="Cambria" panose="02040503050406030204" pitchFamily="18" charset="0"/>
                            </a:rPr>
                            <a:t>Volume</a:t>
                          </a:r>
                        </a:p>
                      </a:txBody>
                      <a:tcPr/>
                    </a:tc>
                    <a:tc>
                      <a:txBody>
                        <a:bodyPr/>
                        <a:lstStyle/>
                        <a:p>
                          <a:endParaRPr lang="en-US"/>
                        </a:p>
                      </a:txBody>
                      <a:tcPr>
                        <a:blipFill>
                          <a:blip r:embed="rId4"/>
                          <a:stretch>
                            <a:fillRect l="-190268" t="-349180" r="-839" b="-395082"/>
                          </a:stretch>
                        </a:blipFill>
                      </a:tcPr>
                    </a:tc>
                    <a:extLst>
                      <a:ext uri="{0D108BD9-81ED-4DB2-BD59-A6C34878D82A}">
                        <a16:rowId xmlns:a16="http://schemas.microsoft.com/office/drawing/2014/main" val="3976664604"/>
                      </a:ext>
                    </a:extLst>
                  </a:tr>
                  <a:tr h="640080">
                    <a:tc>
                      <a:txBody>
                        <a:bodyPr/>
                        <a:lstStyle/>
                        <a:p>
                          <a:endParaRPr lang="en-US"/>
                        </a:p>
                      </a:txBody>
                      <a:tcPr>
                        <a:blipFill>
                          <a:blip r:embed="rId4"/>
                          <a:stretch>
                            <a:fillRect l="-364" t="-260952" r="-530545" b="-129524"/>
                          </a:stretch>
                        </a:blipFill>
                      </a:tcPr>
                    </a:tc>
                    <a:tc>
                      <a:txBody>
                        <a:bodyPr/>
                        <a:lstStyle/>
                        <a:p>
                          <a:r>
                            <a:rPr lang="en-US" dirty="0">
                              <a:latin typeface="Cambria" panose="02040503050406030204" pitchFamily="18" charset="0"/>
                              <a:ea typeface="Cambria" panose="02040503050406030204" pitchFamily="18" charset="0"/>
                            </a:rPr>
                            <a:t>The total population of ground and excited state atoms</a:t>
                          </a:r>
                        </a:p>
                      </a:txBody>
                      <a:tcPr/>
                    </a:tc>
                    <a:tc>
                      <a:txBody>
                        <a:bodyPr/>
                        <a:lstStyle/>
                        <a:p>
                          <a:pPr algn="ctr"/>
                          <a:r>
                            <a:rPr lang="en-US" dirty="0">
                              <a:latin typeface="Cambria" panose="02040503050406030204" pitchFamily="18" charset="0"/>
                              <a:ea typeface="Cambria" panose="02040503050406030204" pitchFamily="18" charset="0"/>
                            </a:rPr>
                            <a:t>? &amp; ?</a:t>
                          </a:r>
                        </a:p>
                      </a:txBody>
                      <a:tcPr/>
                    </a:tc>
                    <a:extLst>
                      <a:ext uri="{0D108BD9-81ED-4DB2-BD59-A6C34878D82A}">
                        <a16:rowId xmlns:a16="http://schemas.microsoft.com/office/drawing/2014/main" val="798339017"/>
                      </a:ext>
                    </a:extLst>
                  </a:tr>
                  <a:tr h="370840">
                    <a:tc>
                      <a:txBody>
                        <a:bodyPr/>
                        <a:lstStyle/>
                        <a:p>
                          <a:endParaRPr lang="en-US"/>
                        </a:p>
                      </a:txBody>
                      <a:tcPr>
                        <a:blipFill>
                          <a:blip r:embed="rId4"/>
                          <a:stretch>
                            <a:fillRect l="-364" t="-621311" r="-530545" b="-122951"/>
                          </a:stretch>
                        </a:blipFill>
                      </a:tcPr>
                    </a:tc>
                    <a:tc>
                      <a:txBody>
                        <a:bodyPr/>
                        <a:lstStyle/>
                        <a:p>
                          <a:r>
                            <a:rPr lang="en-US" dirty="0">
                              <a:latin typeface="Cambria" panose="02040503050406030204" pitchFamily="18" charset="0"/>
                              <a:ea typeface="Cambria" panose="02040503050406030204" pitchFamily="18" charset="0"/>
                            </a:rPr>
                            <a:t>Emission and absorption cross section coefficients</a:t>
                          </a:r>
                        </a:p>
                      </a:txBody>
                      <a:tcPr/>
                    </a:tc>
                    <a:tc>
                      <a:txBody>
                        <a:bodyPr/>
                        <a:lstStyle/>
                        <a:p>
                          <a:endParaRPr lang="en-US"/>
                        </a:p>
                      </a:txBody>
                      <a:tcPr>
                        <a:blipFill>
                          <a:blip r:embed="rId4"/>
                          <a:stretch>
                            <a:fillRect l="-190268" t="-621311" r="-839" b="-122951"/>
                          </a:stretch>
                        </a:blipFill>
                      </a:tcPr>
                    </a:tc>
                    <a:extLst>
                      <a:ext uri="{0D108BD9-81ED-4DB2-BD59-A6C34878D82A}">
                        <a16:rowId xmlns:a16="http://schemas.microsoft.com/office/drawing/2014/main" val="2061820185"/>
                      </a:ext>
                    </a:extLst>
                  </a:tr>
                  <a:tr h="370840">
                    <a:tc>
                      <a:txBody>
                        <a:bodyPr/>
                        <a:lstStyle/>
                        <a:p>
                          <a:endParaRPr lang="en-US"/>
                        </a:p>
                      </a:txBody>
                      <a:tcPr>
                        <a:blipFill>
                          <a:blip r:embed="rId4"/>
                          <a:stretch>
                            <a:fillRect l="-364" t="-721311" r="-530545" b="-22951"/>
                          </a:stretch>
                        </a:blipFill>
                      </a:tcPr>
                    </a:tc>
                    <a:tc>
                      <a:txBody>
                        <a:bodyPr/>
                        <a:lstStyle/>
                        <a:p>
                          <a:r>
                            <a:rPr lang="en-US" dirty="0">
                              <a:latin typeface="Cambria" panose="02040503050406030204" pitchFamily="18" charset="0"/>
                              <a:ea typeface="Cambria" panose="02040503050406030204" pitchFamily="18" charset="0"/>
                            </a:rPr>
                            <a:t>Total number of Thulium atoms in the fiber</a:t>
                          </a:r>
                        </a:p>
                      </a:txBody>
                      <a:tcPr/>
                    </a:tc>
                    <a:tc>
                      <a:txBody>
                        <a:bodyPr/>
                        <a:lstStyle/>
                        <a:p>
                          <a:endParaRPr lang="en-US"/>
                        </a:p>
                      </a:txBody>
                      <a:tcPr>
                        <a:blipFill>
                          <a:blip r:embed="rId4"/>
                          <a:stretch>
                            <a:fillRect l="-190268" t="-721311" r="-839" b="-22951"/>
                          </a:stretch>
                        </a:blipFill>
                      </a:tcPr>
                    </a:tc>
                    <a:extLst>
                      <a:ext uri="{0D108BD9-81ED-4DB2-BD59-A6C34878D82A}">
                        <a16:rowId xmlns:a16="http://schemas.microsoft.com/office/drawing/2014/main" val="564197780"/>
                      </a:ext>
                    </a:extLst>
                  </a:tr>
                </a:tbl>
              </a:graphicData>
            </a:graphic>
          </p:graphicFrame>
        </mc:Fallback>
      </mc:AlternateContent>
      <p:cxnSp>
        <p:nvCxnSpPr>
          <p:cNvPr id="6" name="Straight Connector 5">
            <a:extLst>
              <a:ext uri="{FF2B5EF4-FFF2-40B4-BE49-F238E27FC236}">
                <a16:creationId xmlns:a16="http://schemas.microsoft.com/office/drawing/2014/main" id="{AB0CE545-96F9-419A-831E-36781307169E}"/>
              </a:ext>
            </a:extLst>
          </p:cNvPr>
          <p:cNvCxnSpPr/>
          <p:nvPr/>
        </p:nvCxnSpPr>
        <p:spPr>
          <a:xfrm flipH="1">
            <a:off x="488373" y="1454727"/>
            <a:ext cx="3138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0B453A-7B7A-4F8E-A374-4BBA15A8F149}"/>
              </a:ext>
            </a:extLst>
          </p:cNvPr>
          <p:cNvCxnSpPr/>
          <p:nvPr/>
        </p:nvCxnSpPr>
        <p:spPr>
          <a:xfrm flipH="1">
            <a:off x="8454737" y="1454727"/>
            <a:ext cx="3138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C769EE-659B-44DA-B5E6-8AFE5B348E35}"/>
              </a:ext>
            </a:extLst>
          </p:cNvPr>
          <p:cNvCxnSpPr>
            <a:cxnSpLocks/>
          </p:cNvCxnSpPr>
          <p:nvPr/>
        </p:nvCxnSpPr>
        <p:spPr>
          <a:xfrm flipV="1">
            <a:off x="488373" y="1454727"/>
            <a:ext cx="0" cy="43607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BF0834-AEF3-4F1B-8EAB-4E29265ED17D}"/>
                  </a:ext>
                </a:extLst>
              </p:cNvPr>
              <p:cNvSpPr txBox="1"/>
              <p:nvPr/>
            </p:nvSpPr>
            <p:spPr>
              <a:xfrm>
                <a:off x="2057400" y="5360638"/>
                <a:ext cx="7897090" cy="7019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35.06=</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2</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.75</m:t>
                                  </m:r>
                                </m:e>
                              </m:d>
                            </m:num>
                            <m:den>
                              <m:r>
                                <a:rPr lang="en-US" sz="2200" b="0" i="1" smtClean="0">
                                  <a:latin typeface="Cambria Math" panose="02040503050406030204" pitchFamily="18" charset="0"/>
                                </a:rPr>
                                <m:t>(7.86</m:t>
                              </m:r>
                              <m:r>
                                <a:rPr lang="en-US" sz="2200" b="0" i="1" smtClean="0">
                                  <a:latin typeface="Cambria Math" panose="02040503050406030204" pitchFamily="18" charset="0"/>
                                </a:rPr>
                                <m:t>𝑛</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𝑚</m:t>
                                  </m:r>
                                  <m:r>
                                    <a:rPr lang="en-US" sz="2200" b="0" i="1" smtClean="0">
                                      <a:latin typeface="Cambria Math" panose="02040503050406030204" pitchFamily="18" charset="0"/>
                                    </a:rPr>
                                    <m:t>)</m:t>
                                  </m:r>
                                </m:e>
                                <m:sup>
                                  <m:r>
                                    <a:rPr lang="en-US" sz="2200" b="0" i="1" smtClean="0">
                                      <a:latin typeface="Cambria Math" panose="02040503050406030204" pitchFamily="18" charset="0"/>
                                    </a:rPr>
                                    <m:t>2</m:t>
                                  </m:r>
                                </m:sup>
                              </m:sSup>
                            </m:den>
                          </m:f>
                        </m:sup>
                      </m:sSup>
                      <m:d>
                        <m:dPr>
                          <m:ctrlPr>
                            <a:rPr lang="en-US" sz="2200" b="0" i="1" smtClean="0">
                              <a:latin typeface="Cambria Math" panose="02040503050406030204" pitchFamily="18" charset="0"/>
                            </a:rPr>
                          </m:ctrlPr>
                        </m:d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𝑁</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rPr>
                                    <m:t>9</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10</m:t>
                                      </m:r>
                                    </m:e>
                                    <m:sup>
                                      <m:r>
                                        <a:rPr lang="en-US" sz="2200" b="0" i="1" smtClean="0">
                                          <a:latin typeface="Cambria Math" panose="02040503050406030204" pitchFamily="18" charset="0"/>
                                          <a:ea typeface="Cambria Math" panose="02040503050406030204" pitchFamily="18" charset="0"/>
                                        </a:rPr>
                                        <m:t>−26</m:t>
                                      </m:r>
                                    </m:sup>
                                  </m:sSup>
                                </m:e>
                              </m:d>
                              <m:r>
                                <a:rPr lang="en-US" sz="2200" b="0" i="1" smtClean="0">
                                  <a:latin typeface="Cambria Math" panose="02040503050406030204" pitchFamily="18" charset="0"/>
                                </a:rPr>
                                <m:t>−</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rPr>
                                    <m:t>2.8</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10</m:t>
                                      </m:r>
                                    </m:e>
                                    <m:sup>
                                      <m:r>
                                        <a:rPr lang="en-US" sz="2200" b="0" i="1" smtClean="0">
                                          <a:latin typeface="Cambria Math" panose="02040503050406030204" pitchFamily="18" charset="0"/>
                                          <a:ea typeface="Cambria Math" panose="02040503050406030204" pitchFamily="18" charset="0"/>
                                        </a:rPr>
                                        <m:t>−28</m:t>
                                      </m:r>
                                    </m:sup>
                                  </m:sSup>
                                </m:e>
                              </m:d>
                              <m:sSub>
                                <m:sSubPr>
                                  <m:ctrlPr>
                                    <a:rPr lang="en-US" sz="2200" i="1">
                                      <a:latin typeface="Cambria Math" panose="02040503050406030204" pitchFamily="18" charset="0"/>
                                    </a:rPr>
                                  </m:ctrlPr>
                                </m:sSubPr>
                                <m:e>
                                  <m:r>
                                    <a:rPr lang="en-US" sz="2200" b="0" i="1" smtClean="0">
                                      <a:latin typeface="Cambria Math" panose="02040503050406030204" pitchFamily="18" charset="0"/>
                                    </a:rPr>
                                    <m:t>(</m:t>
                                  </m:r>
                                  <m:r>
                                    <a:rPr lang="en-US" sz="2200" i="1">
                                      <a:latin typeface="Cambria Math" panose="02040503050406030204" pitchFamily="18" charset="0"/>
                                    </a:rPr>
                                    <m:t>𝑁</m:t>
                                  </m:r>
                                </m:e>
                                <m:sub>
                                  <m:r>
                                    <a:rPr lang="en-US" sz="2200" b="0" i="1" smtClean="0">
                                      <a:latin typeface="Cambria Math" panose="02040503050406030204" pitchFamily="18" charset="0"/>
                                    </a:rPr>
                                    <m:t>𝑡𝑜𝑡𝑎𝑙</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b="0" i="1" smtClean="0">
                                      <a:latin typeface="Cambria Math" panose="02040503050406030204" pitchFamily="18" charset="0"/>
                                    </a:rPr>
                                    <m:t>2</m:t>
                                  </m:r>
                                </m:sub>
                              </m:sSub>
                            </m:e>
                          </m:d>
                        </m:e>
                      </m:d>
                    </m:oMath>
                  </m:oMathPara>
                </a14:m>
                <a:endParaRPr lang="en-US" sz="2200" dirty="0"/>
              </a:p>
            </p:txBody>
          </p:sp>
        </mc:Choice>
        <mc:Fallback xmlns="">
          <p:sp>
            <p:nvSpPr>
              <p:cNvPr id="12" name="TextBox 11">
                <a:extLst>
                  <a:ext uri="{FF2B5EF4-FFF2-40B4-BE49-F238E27FC236}">
                    <a16:creationId xmlns:a16="http://schemas.microsoft.com/office/drawing/2014/main" id="{94BF0834-AEF3-4F1B-8EAB-4E29265ED17D}"/>
                  </a:ext>
                </a:extLst>
              </p:cNvPr>
              <p:cNvSpPr txBox="1">
                <a:spLocks noRot="1" noChangeAspect="1" noMove="1" noResize="1" noEditPoints="1" noAdjustHandles="1" noChangeArrowheads="1" noChangeShapeType="1" noTextEdit="1"/>
              </p:cNvSpPr>
              <p:nvPr/>
            </p:nvSpPr>
            <p:spPr>
              <a:xfrm>
                <a:off x="2057400" y="5360638"/>
                <a:ext cx="7897090" cy="701987"/>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ED3FCEE-28A9-42E2-9FF8-93B378CDD825}"/>
              </a:ext>
            </a:extLst>
          </p:cNvPr>
          <p:cNvCxnSpPr>
            <a:cxnSpLocks/>
          </p:cNvCxnSpPr>
          <p:nvPr/>
        </p:nvCxnSpPr>
        <p:spPr>
          <a:xfrm>
            <a:off x="488373" y="5815435"/>
            <a:ext cx="12261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FC4C5F-87F0-408E-AE88-AA7FB2D3C85C}"/>
              </a:ext>
            </a:extLst>
          </p:cNvPr>
          <p:cNvCxnSpPr>
            <a:cxnSpLocks/>
          </p:cNvCxnSpPr>
          <p:nvPr/>
        </p:nvCxnSpPr>
        <p:spPr>
          <a:xfrm flipH="1">
            <a:off x="10432473" y="5815435"/>
            <a:ext cx="11603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69E318-AF04-4823-B592-49977128F47F}"/>
              </a:ext>
            </a:extLst>
          </p:cNvPr>
          <p:cNvCxnSpPr>
            <a:cxnSpLocks/>
          </p:cNvCxnSpPr>
          <p:nvPr/>
        </p:nvCxnSpPr>
        <p:spPr>
          <a:xfrm flipV="1">
            <a:off x="11592791" y="1454727"/>
            <a:ext cx="0" cy="43607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0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3503-657D-473A-8F8E-A2A1CF3AECB1}"/>
              </a:ext>
            </a:extLst>
          </p:cNvPr>
          <p:cNvSpPr>
            <a:spLocks noGrp="1"/>
          </p:cNvSpPr>
          <p:nvPr>
            <p:ph type="title"/>
          </p:nvPr>
        </p:nvSpPr>
        <p:spPr>
          <a:xfrm>
            <a:off x="2957946" y="173182"/>
            <a:ext cx="6276108" cy="813954"/>
          </a:xfrm>
        </p:spPr>
        <p:txBody>
          <a:bodyPr>
            <a:normAutofit/>
          </a:bodyPr>
          <a:lstStyle/>
          <a:p>
            <a:pPr algn="ctr"/>
            <a:r>
              <a:rPr lang="en-US" sz="3600" cap="none" dirty="0">
                <a:latin typeface="Times New Roman" panose="02020603050405020304" pitchFamily="18" charset="0"/>
                <a:cs typeface="Times New Roman" panose="02020603050405020304" pitchFamily="18" charset="0"/>
              </a:rPr>
              <a:t>Gain Equation Continued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45B54C-5577-41F2-B1D9-73F775E7C6D6}"/>
                  </a:ext>
                </a:extLst>
              </p:cNvPr>
              <p:cNvSpPr txBox="1"/>
              <p:nvPr/>
            </p:nvSpPr>
            <p:spPr>
              <a:xfrm>
                <a:off x="1864483" y="2269813"/>
                <a:ext cx="8463035" cy="7442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35.06</m:t>
                          </m:r>
                        </m:e>
                      </m:func>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d>
                            <m:dPr>
                              <m:ctrlPr>
                                <a:rPr lang="en-US" sz="2000" i="1">
                                  <a:latin typeface="Cambria Math" panose="02040503050406030204" pitchFamily="18" charset="0"/>
                                </a:rPr>
                              </m:ctrlPr>
                            </m:dPr>
                            <m:e>
                              <m:r>
                                <a:rPr lang="en-US" sz="2000" i="1">
                                  <a:latin typeface="Cambria Math" panose="02040503050406030204" pitchFamily="18" charset="0"/>
                                </a:rPr>
                                <m:t>.75</m:t>
                              </m:r>
                            </m:e>
                          </m:d>
                        </m:num>
                        <m:den>
                          <m:r>
                            <a:rPr lang="en-US" sz="2000" i="1">
                              <a:latin typeface="Cambria Math" panose="02040503050406030204" pitchFamily="18" charset="0"/>
                            </a:rPr>
                            <m:t>(7.86</m:t>
                          </m:r>
                          <m:r>
                            <a:rPr lang="en-US" sz="2000" i="1">
                              <a:latin typeface="Cambria Math" panose="02040503050406030204" pitchFamily="18" charset="0"/>
                            </a:rPr>
                            <m:t>𝑛</m:t>
                          </m:r>
                          <m:sSup>
                            <m:sSupPr>
                              <m:ctrlPr>
                                <a:rPr lang="en-US" sz="2000" i="1">
                                  <a:latin typeface="Cambria Math" panose="02040503050406030204" pitchFamily="18" charset="0"/>
                                </a:rPr>
                              </m:ctrlPr>
                            </m:sSupPr>
                            <m:e>
                              <m:r>
                                <a:rPr lang="en-US" sz="2000" i="1">
                                  <a:latin typeface="Cambria Math" panose="02040503050406030204" pitchFamily="18" charset="0"/>
                                </a:rPr>
                                <m:t>𝑚</m:t>
                              </m:r>
                              <m:r>
                                <a:rPr lang="en-US" sz="2000" i="1">
                                  <a:latin typeface="Cambria Math" panose="02040503050406030204" pitchFamily="18" charset="0"/>
                                </a:rPr>
                                <m:t>)</m:t>
                              </m:r>
                            </m:e>
                            <m:sup>
                              <m:r>
                                <a:rPr lang="en-US" sz="2000" i="1">
                                  <a:latin typeface="Cambria Math" panose="02040503050406030204" pitchFamily="18" charset="0"/>
                                </a:rPr>
                                <m:t>2</m:t>
                              </m:r>
                            </m:sup>
                          </m:sSup>
                        </m:den>
                      </m:f>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9</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−26</m:t>
                                  </m:r>
                                </m:sup>
                              </m:sSup>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r>
                                <a:rPr lang="en-US" sz="2000" b="0" i="1" smtClean="0">
                                  <a:latin typeface="Cambria Math" panose="02040503050406030204" pitchFamily="18" charset="0"/>
                                </a:rPr>
                                <m:t>(2.8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−28</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1.42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−11</m:t>
                              </m:r>
                            </m:sup>
                          </m:sSup>
                        </m:e>
                      </m:d>
                    </m:oMath>
                  </m:oMathPara>
                </a14:m>
                <a:endParaRPr lang="en-US" sz="2000" dirty="0"/>
              </a:p>
            </p:txBody>
          </p:sp>
        </mc:Choice>
        <mc:Fallback xmlns="">
          <p:sp>
            <p:nvSpPr>
              <p:cNvPr id="4" name="TextBox 3">
                <a:extLst>
                  <a:ext uri="{FF2B5EF4-FFF2-40B4-BE49-F238E27FC236}">
                    <a16:creationId xmlns:a16="http://schemas.microsoft.com/office/drawing/2014/main" id="{0645B54C-5577-41F2-B1D9-73F775E7C6D6}"/>
                  </a:ext>
                </a:extLst>
              </p:cNvPr>
              <p:cNvSpPr txBox="1">
                <a:spLocks noRot="1" noChangeAspect="1" noMove="1" noResize="1" noEditPoints="1" noAdjustHandles="1" noChangeArrowheads="1" noChangeShapeType="1" noTextEdit="1"/>
              </p:cNvSpPr>
              <p:nvPr/>
            </p:nvSpPr>
            <p:spPr>
              <a:xfrm>
                <a:off x="1864483" y="2269813"/>
                <a:ext cx="8463035" cy="7442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4C1DEB-6C14-42D7-8B37-7596E08B83D6}"/>
                  </a:ext>
                </a:extLst>
              </p:cNvPr>
              <p:cNvSpPr txBox="1"/>
              <p:nvPr/>
            </p:nvSpPr>
            <p:spPr>
              <a:xfrm>
                <a:off x="1914597" y="3180349"/>
                <a:ext cx="8319654"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3.557=1.91</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10</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i="1">
                                  <a:latin typeface="Cambria Math" panose="02040503050406030204" pitchFamily="18" charset="0"/>
                                </a:rPr>
                                <m:t>9</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−26</m:t>
                                  </m:r>
                                </m:sup>
                              </m:s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−28</m:t>
                                  </m:r>
                                </m:sup>
                              </m:sSup>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1.42</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−11</m:t>
                              </m:r>
                            </m:sup>
                          </m:sSup>
                        </m:e>
                      </m:d>
                    </m:oMath>
                  </m:oMathPara>
                </a14:m>
                <a:endParaRPr lang="en-US" sz="2000" dirty="0"/>
              </a:p>
            </p:txBody>
          </p:sp>
        </mc:Choice>
        <mc:Fallback xmlns="">
          <p:sp>
            <p:nvSpPr>
              <p:cNvPr id="5" name="TextBox 4">
                <a:extLst>
                  <a:ext uri="{FF2B5EF4-FFF2-40B4-BE49-F238E27FC236}">
                    <a16:creationId xmlns:a16="http://schemas.microsoft.com/office/drawing/2014/main" id="{984C1DEB-6C14-42D7-8B37-7596E08B83D6}"/>
                  </a:ext>
                </a:extLst>
              </p:cNvPr>
              <p:cNvSpPr txBox="1">
                <a:spLocks noRot="1" noChangeAspect="1" noMove="1" noResize="1" noEditPoints="1" noAdjustHandles="1" noChangeArrowheads="1" noChangeShapeType="1" noTextEdit="1"/>
              </p:cNvSpPr>
              <p:nvPr/>
            </p:nvSpPr>
            <p:spPr>
              <a:xfrm>
                <a:off x="1914597" y="3180349"/>
                <a:ext cx="8319654" cy="400110"/>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ACEC5A-2DD5-41BC-B1D6-46E7B583D413}"/>
                  </a:ext>
                </a:extLst>
              </p:cNvPr>
              <p:cNvSpPr txBox="1"/>
              <p:nvPr/>
            </p:nvSpPr>
            <p:spPr>
              <a:xfrm>
                <a:off x="2125879" y="1336322"/>
                <a:ext cx="7897090" cy="6467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35.06=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.75</m:t>
                                  </m:r>
                                </m:e>
                              </m:d>
                            </m:num>
                            <m:den>
                              <m:r>
                                <a:rPr lang="en-US" sz="2000" b="0" i="1" smtClean="0">
                                  <a:latin typeface="Cambria Math" panose="02040503050406030204" pitchFamily="18" charset="0"/>
                                </a:rPr>
                                <m:t>(7.86</m:t>
                              </m:r>
                              <m:r>
                                <a:rPr lang="en-US" sz="2000" b="0" i="1" smtClean="0">
                                  <a:latin typeface="Cambria Math" panose="02040503050406030204" pitchFamily="18" charset="0"/>
                                </a:rPr>
                                <m:t>𝑛</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sup>
                      </m:sSup>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9</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−26</m:t>
                                      </m:r>
                                    </m:sup>
                                  </m:sSup>
                                </m:e>
                              </m:d>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2.8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−28</m:t>
                                      </m:r>
                                    </m:sup>
                                  </m:sSup>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𝑁</m:t>
                                  </m:r>
                                </m:e>
                                <m:sub>
                                  <m:r>
                                    <a:rPr lang="en-US" sz="2000" b="0" i="1" smtClean="0">
                                      <a:latin typeface="Cambria Math" panose="02040503050406030204" pitchFamily="18" charset="0"/>
                                    </a:rPr>
                                    <m:t>𝑡𝑜𝑡𝑎𝑙</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2</m:t>
                                  </m:r>
                                </m:sub>
                              </m:sSub>
                            </m:e>
                          </m:d>
                        </m:e>
                      </m:d>
                    </m:oMath>
                  </m:oMathPara>
                </a14:m>
                <a:endParaRPr lang="en-US" sz="2000" dirty="0"/>
              </a:p>
            </p:txBody>
          </p:sp>
        </mc:Choice>
        <mc:Fallback xmlns="">
          <p:sp>
            <p:nvSpPr>
              <p:cNvPr id="6" name="TextBox 5">
                <a:extLst>
                  <a:ext uri="{FF2B5EF4-FFF2-40B4-BE49-F238E27FC236}">
                    <a16:creationId xmlns:a16="http://schemas.microsoft.com/office/drawing/2014/main" id="{17ACEC5A-2DD5-41BC-B1D6-46E7B583D413}"/>
                  </a:ext>
                </a:extLst>
              </p:cNvPr>
              <p:cNvSpPr txBox="1">
                <a:spLocks noRot="1" noChangeAspect="1" noMove="1" noResize="1" noEditPoints="1" noAdjustHandles="1" noChangeArrowheads="1" noChangeShapeType="1" noTextEdit="1"/>
              </p:cNvSpPr>
              <p:nvPr/>
            </p:nvSpPr>
            <p:spPr>
              <a:xfrm>
                <a:off x="2125879" y="1336322"/>
                <a:ext cx="7897090" cy="6467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F8D959-61D3-45DE-A01A-DF17184252A9}"/>
                  </a:ext>
                </a:extLst>
              </p:cNvPr>
              <p:cNvSpPr txBox="1"/>
              <p:nvPr/>
            </p:nvSpPr>
            <p:spPr>
              <a:xfrm>
                <a:off x="2125879" y="4008855"/>
                <a:ext cx="7897090" cy="4360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r>
                        <m:rPr>
                          <m:nor/>
                        </m:rPr>
                        <a:rPr lang="en-US" sz="2000"/>
                        <m:t>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9.028×</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−26</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7" name="TextBox 6">
                <a:extLst>
                  <a:ext uri="{FF2B5EF4-FFF2-40B4-BE49-F238E27FC236}">
                    <a16:creationId xmlns:a16="http://schemas.microsoft.com/office/drawing/2014/main" id="{F5F8D959-61D3-45DE-A01A-DF17184252A9}"/>
                  </a:ext>
                </a:extLst>
              </p:cNvPr>
              <p:cNvSpPr txBox="1">
                <a:spLocks noRot="1" noChangeAspect="1" noMove="1" noResize="1" noEditPoints="1" noAdjustHandles="1" noChangeArrowheads="1" noChangeShapeType="1" noTextEdit="1"/>
              </p:cNvSpPr>
              <p:nvPr/>
            </p:nvSpPr>
            <p:spPr>
              <a:xfrm>
                <a:off x="2125879" y="4008855"/>
                <a:ext cx="7897090" cy="436017"/>
              </a:xfrm>
              <a:prstGeom prst="rect">
                <a:avLst/>
              </a:prstGeom>
              <a:blipFill>
                <a:blip r:embed="rId6"/>
                <a:stretch>
                  <a:fillRect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E6DF69-B23F-4DCD-B981-227E5EF0D176}"/>
                  </a:ext>
                </a:extLst>
              </p:cNvPr>
              <p:cNvSpPr txBox="1"/>
              <p:nvPr/>
            </p:nvSpPr>
            <p:spPr>
              <a:xfrm>
                <a:off x="2125879" y="4855913"/>
                <a:ext cx="7897090" cy="7467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2</m:t>
                          </m:r>
                          <m:r>
                            <a:rPr lang="en-US" sz="2000" b="0" i="1" smtClean="0">
                              <a:latin typeface="Cambria Math" panose="02040503050406030204" pitchFamily="18" charset="0"/>
                            </a:rPr>
                            <m:t>.0043</m:t>
                          </m:r>
                          <m:r>
                            <m:rPr>
                              <m:nor/>
                            </m:rPr>
                            <a:rPr lang="en-US" sz="2000"/>
                            <m:t>Å</m:t>
                          </m:r>
                        </m:num>
                        <m:den>
                          <m:r>
                            <a:rPr lang="en-US" sz="2000" i="1">
                              <a:latin typeface="Cambria Math" panose="02040503050406030204" pitchFamily="18" charset="0"/>
                              <a:ea typeface="Cambria Math" panose="02040503050406030204" pitchFamily="18" charset="0"/>
                            </a:rPr>
                            <m:t>9.028×</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−26</m:t>
                              </m:r>
                            </m:sup>
                          </m:sSup>
                        </m:den>
                      </m:f>
                      <m:r>
                        <a:rPr lang="en-US" sz="2000" b="0" i="1" smtClean="0">
                          <a:latin typeface="Cambria Math" panose="02040503050406030204" pitchFamily="18" charset="0"/>
                          <a:ea typeface="Cambria Math" panose="02040503050406030204" pitchFamily="18" charset="0"/>
                        </a:rPr>
                        <m:t>=2.22×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15</m:t>
                          </m:r>
                        </m:sup>
                      </m:sSup>
                      <m:r>
                        <a:rPr lang="en-US" sz="2000" b="0" i="1" smtClean="0">
                          <a:latin typeface="Cambria Math" panose="02040503050406030204" pitchFamily="18" charset="0"/>
                          <a:ea typeface="Cambria Math" panose="02040503050406030204" pitchFamily="18" charset="0"/>
                        </a:rPr>
                        <m:t>=4.32% </m:t>
                      </m:r>
                      <m:r>
                        <a:rPr lang="en-US" sz="2000" b="0" i="1" smtClean="0">
                          <a:latin typeface="Cambria Math" panose="02040503050406030204" pitchFamily="18" charset="0"/>
                          <a:ea typeface="Cambria Math" panose="02040503050406030204" pitchFamily="18" charset="0"/>
                        </a:rPr>
                        <m:t>𝑜𝑓</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𝑡𝑜𝑡𝑎𝑙</m:t>
                          </m:r>
                        </m:sub>
                      </m:sSub>
                    </m:oMath>
                  </m:oMathPara>
                </a14:m>
                <a:endParaRPr lang="en-US" sz="2000" dirty="0"/>
              </a:p>
            </p:txBody>
          </p:sp>
        </mc:Choice>
        <mc:Fallback xmlns="">
          <p:sp>
            <p:nvSpPr>
              <p:cNvPr id="8" name="TextBox 7">
                <a:extLst>
                  <a:ext uri="{FF2B5EF4-FFF2-40B4-BE49-F238E27FC236}">
                    <a16:creationId xmlns:a16="http://schemas.microsoft.com/office/drawing/2014/main" id="{C5E6DF69-B23F-4DCD-B981-227E5EF0D176}"/>
                  </a:ext>
                </a:extLst>
              </p:cNvPr>
              <p:cNvSpPr txBox="1">
                <a:spLocks noRot="1" noChangeAspect="1" noMove="1" noResize="1" noEditPoints="1" noAdjustHandles="1" noChangeArrowheads="1" noChangeShapeType="1" noTextEdit="1"/>
              </p:cNvSpPr>
              <p:nvPr/>
            </p:nvSpPr>
            <p:spPr>
              <a:xfrm>
                <a:off x="2125879" y="4855913"/>
                <a:ext cx="7897090" cy="746743"/>
              </a:xfrm>
              <a:prstGeom prst="rect">
                <a:avLst/>
              </a:prstGeom>
              <a:blipFill>
                <a:blip r:embed="rId7"/>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440119AB-C572-48D3-9D82-B9270DCF6195}"/>
              </a:ext>
            </a:extLst>
          </p:cNvPr>
          <p:cNvCxnSpPr/>
          <p:nvPr/>
        </p:nvCxnSpPr>
        <p:spPr>
          <a:xfrm flipH="1">
            <a:off x="1101436" y="1797627"/>
            <a:ext cx="914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FB562B-55B6-4442-944E-A70E5BC6D0F0}"/>
              </a:ext>
            </a:extLst>
          </p:cNvPr>
          <p:cNvCxnSpPr/>
          <p:nvPr/>
        </p:nvCxnSpPr>
        <p:spPr>
          <a:xfrm>
            <a:off x="1101436" y="1797627"/>
            <a:ext cx="0" cy="3462129"/>
          </a:xfrm>
          <a:prstGeom prst="line">
            <a:avLst/>
          </a:prstGeom>
          <a:ln w="381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C3D289-5328-46EC-A5AE-EC06E68F1F99}"/>
              </a:ext>
            </a:extLst>
          </p:cNvPr>
          <p:cNvCxnSpPr/>
          <p:nvPr/>
        </p:nvCxnSpPr>
        <p:spPr>
          <a:xfrm>
            <a:off x="1101436" y="2680855"/>
            <a:ext cx="592282" cy="0"/>
          </a:xfrm>
          <a:prstGeom prst="straightConnector1">
            <a:avLst/>
          </a:prstGeom>
          <a:ln w="38100">
            <a:solidFill>
              <a:srgbClr val="FFFF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17EB54-76F3-40F2-BDC8-F5D0F8AD92CF}"/>
              </a:ext>
            </a:extLst>
          </p:cNvPr>
          <p:cNvCxnSpPr/>
          <p:nvPr/>
        </p:nvCxnSpPr>
        <p:spPr>
          <a:xfrm>
            <a:off x="1101436" y="3429000"/>
            <a:ext cx="813161" cy="0"/>
          </a:xfrm>
          <a:prstGeom prst="straightConnector1">
            <a:avLst/>
          </a:prstGeom>
          <a:ln w="38100">
            <a:solidFill>
              <a:srgbClr val="FFFF6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EBC104-5D3A-42A9-9089-70031765471D}"/>
              </a:ext>
            </a:extLst>
          </p:cNvPr>
          <p:cNvCxnSpPr/>
          <p:nvPr/>
        </p:nvCxnSpPr>
        <p:spPr>
          <a:xfrm>
            <a:off x="1101436" y="4249882"/>
            <a:ext cx="2982191" cy="0"/>
          </a:xfrm>
          <a:prstGeom prst="straightConnector1">
            <a:avLst/>
          </a:prstGeom>
          <a:ln w="38100">
            <a:solidFill>
              <a:srgbClr val="FFFF6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5A69733-B99E-4754-9F49-9482F5C44915}"/>
              </a:ext>
            </a:extLst>
          </p:cNvPr>
          <p:cNvCxnSpPr>
            <a:cxnSpLocks/>
          </p:cNvCxnSpPr>
          <p:nvPr/>
        </p:nvCxnSpPr>
        <p:spPr>
          <a:xfrm>
            <a:off x="1101436" y="5259756"/>
            <a:ext cx="1361209" cy="0"/>
          </a:xfrm>
          <a:prstGeom prst="straightConnector1">
            <a:avLst/>
          </a:prstGeom>
          <a:ln w="38100">
            <a:solidFill>
              <a:srgbClr val="FFFF6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EB93DE-11DF-41BA-A563-7FCE1C500D16}"/>
              </a:ext>
            </a:extLst>
          </p:cNvPr>
          <p:cNvSpPr txBox="1"/>
          <p:nvPr/>
        </p:nvSpPr>
        <p:spPr>
          <a:xfrm>
            <a:off x="2462645" y="6017430"/>
            <a:ext cx="6977496" cy="400110"/>
          </a:xfrm>
          <a:prstGeom prst="rect">
            <a:avLst/>
          </a:prstGeom>
          <a:noFill/>
        </p:spPr>
        <p:txBody>
          <a:bodyPr wrap="square" rtlCol="0">
            <a:spAutoFit/>
          </a:bodyPr>
          <a:lstStyle/>
          <a:p>
            <a:pPr algn="ctr"/>
            <a:r>
              <a:rPr lang="en-US" sz="2000" dirty="0">
                <a:latin typeface="Cambria" panose="02040503050406030204" pitchFamily="18" charset="0"/>
                <a:ea typeface="Cambria" panose="02040503050406030204" pitchFamily="18" charset="0"/>
              </a:rPr>
              <a:t>*This is required for later equations*</a:t>
            </a:r>
          </a:p>
        </p:txBody>
      </p:sp>
    </p:spTree>
    <p:extLst>
      <p:ext uri="{BB962C8B-B14F-4D97-AF65-F5344CB8AC3E}">
        <p14:creationId xmlns:p14="http://schemas.microsoft.com/office/powerpoint/2010/main" val="1459053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D45F-3103-494D-8E02-8214303A910B}"/>
              </a:ext>
            </a:extLst>
          </p:cNvPr>
          <p:cNvSpPr>
            <a:spLocks noGrp="1"/>
          </p:cNvSpPr>
          <p:nvPr>
            <p:ph type="title"/>
          </p:nvPr>
        </p:nvSpPr>
        <p:spPr>
          <a:xfrm>
            <a:off x="643191" y="520995"/>
            <a:ext cx="3865013" cy="1993605"/>
          </a:xfrm>
        </p:spPr>
        <p:txBody>
          <a:bodyPr>
            <a:normAutofit fontScale="90000"/>
          </a:bodyPr>
          <a:lstStyle/>
          <a:p>
            <a:r>
              <a:rPr lang="en-US" sz="3600" cap="none" dirty="0">
                <a:latin typeface="Times New Roman" panose="02020603050405020304" pitchFamily="18" charset="0"/>
                <a:cs typeface="Times New Roman" panose="02020603050405020304" pitchFamily="18" charset="0"/>
              </a:rPr>
              <a:t>Up Next:</a:t>
            </a:r>
            <a:br>
              <a:rPr lang="en-US" sz="3600" cap="none" dirty="0">
                <a:latin typeface="Times New Roman" panose="02020603050405020304" pitchFamily="18" charset="0"/>
                <a:cs typeface="Times New Roman" panose="02020603050405020304" pitchFamily="18" charset="0"/>
              </a:rPr>
            </a:br>
            <a:r>
              <a:rPr lang="en-US" sz="3600" cap="none" dirty="0">
                <a:latin typeface="Times New Roman" panose="02020603050405020304" pitchFamily="18" charset="0"/>
                <a:cs typeface="Times New Roman" panose="02020603050405020304" pitchFamily="18" charset="0"/>
              </a:rPr>
              <a:t>The Decay Rate / Equilibrium Equation</a:t>
            </a:r>
          </a:p>
        </p:txBody>
      </p:sp>
      <p:sp>
        <p:nvSpPr>
          <p:cNvPr id="3" name="Content Placeholder 2">
            <a:extLst>
              <a:ext uri="{FF2B5EF4-FFF2-40B4-BE49-F238E27FC236}">
                <a16:creationId xmlns:a16="http://schemas.microsoft.com/office/drawing/2014/main" id="{372DB2AC-9326-4F78-8AD5-001A4D1EA65E}"/>
              </a:ext>
            </a:extLst>
          </p:cNvPr>
          <p:cNvSpPr>
            <a:spLocks noGrp="1"/>
          </p:cNvSpPr>
          <p:nvPr>
            <p:ph idx="1"/>
          </p:nvPr>
        </p:nvSpPr>
        <p:spPr>
          <a:xfrm>
            <a:off x="643192" y="2666999"/>
            <a:ext cx="3643674" cy="3216276"/>
          </a:xfrm>
        </p:spPr>
        <p:txBody>
          <a:bodyPr anchor="ctr">
            <a:normAutofit/>
          </a:bodyPr>
          <a:lstStyle/>
          <a:p>
            <a:r>
              <a:rPr lang="en-US" cap="none" dirty="0">
                <a:latin typeface="Times New Roman" panose="02020603050405020304" pitchFamily="18" charset="0"/>
                <a:ea typeface="Cambria" panose="02040503050406030204" pitchFamily="18" charset="0"/>
                <a:cs typeface="Times New Roman" panose="02020603050405020304" pitchFamily="18" charset="0"/>
              </a:rPr>
              <a:t>Equation Purpose: </a:t>
            </a:r>
            <a:br>
              <a:rPr lang="en-US" cap="none" dirty="0">
                <a:latin typeface="Times New Roman" panose="02020603050405020304" pitchFamily="18" charset="0"/>
                <a:ea typeface="Cambria" panose="02040503050406030204" pitchFamily="18" charset="0"/>
                <a:cs typeface="Times New Roman" panose="02020603050405020304" pitchFamily="18" charset="0"/>
              </a:rPr>
            </a:br>
            <a:br>
              <a:rPr lang="en-US" cap="none" dirty="0">
                <a:latin typeface="Times New Roman" panose="02020603050405020304" pitchFamily="18" charset="0"/>
                <a:ea typeface="Cambria" panose="02040503050406030204" pitchFamily="18" charset="0"/>
                <a:cs typeface="Times New Roman" panose="02020603050405020304" pitchFamily="18" charset="0"/>
              </a:rPr>
            </a:br>
            <a:r>
              <a:rPr lang="en-US" cap="none" dirty="0">
                <a:latin typeface="Times New Roman" panose="02020603050405020304" pitchFamily="18" charset="0"/>
                <a:ea typeface="Cambria" panose="02040503050406030204" pitchFamily="18" charset="0"/>
                <a:cs typeface="Times New Roman" panose="02020603050405020304" pitchFamily="18" charset="0"/>
              </a:rPr>
              <a:t>Defining the excited state population of Tm atoms. </a:t>
            </a:r>
            <a:br>
              <a:rPr lang="en-US" cap="none" dirty="0">
                <a:latin typeface="Times New Roman" panose="02020603050405020304" pitchFamily="18" charset="0"/>
                <a:ea typeface="Cambria" panose="02040503050406030204" pitchFamily="18" charset="0"/>
                <a:cs typeface="Times New Roman" panose="02020603050405020304" pitchFamily="18" charset="0"/>
              </a:rPr>
            </a:br>
            <a:endParaRPr lang="en-US" cap="none" dirty="0">
              <a:latin typeface="Times New Roman" panose="02020603050405020304" pitchFamily="18" charset="0"/>
              <a:ea typeface="Cambria" panose="02040503050406030204" pitchFamily="18" charset="0"/>
              <a:cs typeface="Times New Roman" panose="02020603050405020304" pitchFamily="18" charset="0"/>
            </a:endParaRPr>
          </a:p>
          <a:p>
            <a:r>
              <a:rPr lang="en-US" cap="none" dirty="0">
                <a:latin typeface="Times New Roman" panose="02020603050405020304" pitchFamily="18" charset="0"/>
                <a:ea typeface="Cambria" panose="02040503050406030204" pitchFamily="18" charset="0"/>
                <a:cs typeface="Times New Roman" panose="02020603050405020304" pitchFamily="18" charset="0"/>
              </a:rPr>
              <a:t>The light from the LD is absorbed leaving little of it left by the time it reaches the end of the fiber. </a:t>
            </a:r>
          </a:p>
        </p:txBody>
      </p:sp>
      <p:pic>
        <p:nvPicPr>
          <p:cNvPr id="1026" name="Picture 2" descr="See the source image">
            <a:extLst>
              <a:ext uri="{FF2B5EF4-FFF2-40B4-BE49-F238E27FC236}">
                <a16:creationId xmlns:a16="http://schemas.microsoft.com/office/drawing/2014/main" id="{ACAC58AB-EBB6-4185-BD3A-789489408A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0994" y="934616"/>
            <a:ext cx="6916633" cy="466872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DD14F-FC90-4C9D-B6FA-6A9608F30B15}"/>
              </a:ext>
            </a:extLst>
          </p:cNvPr>
          <p:cNvSpPr txBox="1"/>
          <p:nvPr/>
        </p:nvSpPr>
        <p:spPr>
          <a:xfrm>
            <a:off x="4630994" y="5689948"/>
            <a:ext cx="6916633" cy="466872"/>
          </a:xfrm>
          <a:prstGeom prst="rect">
            <a:avLst/>
          </a:prstGeom>
          <a:noFill/>
          <a:ln>
            <a:noFill/>
          </a:ln>
        </p:spPr>
        <p:txBody>
          <a:bodyPr wrap="square" rtlCol="0">
            <a:noAutofit/>
          </a:bodyPr>
          <a:lstStyle/>
          <a:p>
            <a:pPr algn="ctr">
              <a:spcAft>
                <a:spcPts val="600"/>
              </a:spcAft>
            </a:pPr>
            <a:r>
              <a:rPr lang="en-US" sz="2000" b="1" dirty="0">
                <a:solidFill>
                  <a:srgbClr val="FFFFFF"/>
                </a:solidFill>
                <a:latin typeface="Times New Roman" panose="02020603050405020304" pitchFamily="18" charset="0"/>
                <a:cs typeface="Times New Roman" panose="02020603050405020304" pitchFamily="18" charset="0"/>
              </a:rPr>
              <a:t>Compare it to the stars in polluted skies -  </a:t>
            </a:r>
          </a:p>
          <a:p>
            <a:pPr algn="ctr">
              <a:spcAft>
                <a:spcPts val="600"/>
              </a:spcAft>
            </a:pPr>
            <a:endParaRPr lang="en-US" sz="1300" dirty="0">
              <a:solidFill>
                <a:srgbClr val="FFFFFF"/>
              </a:solidFill>
            </a:endParaRPr>
          </a:p>
        </p:txBody>
      </p:sp>
    </p:spTree>
    <p:extLst>
      <p:ext uri="{BB962C8B-B14F-4D97-AF65-F5344CB8AC3E}">
        <p14:creationId xmlns:p14="http://schemas.microsoft.com/office/powerpoint/2010/main" val="110601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CE4FF0-DB6A-4A96-A753-4F874E1A316C}"/>
              </a:ext>
            </a:extLst>
          </p:cNvPr>
          <p:cNvSpPr txBox="1"/>
          <p:nvPr/>
        </p:nvSpPr>
        <p:spPr>
          <a:xfrm>
            <a:off x="643192" y="1880755"/>
            <a:ext cx="3643674" cy="4592780"/>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1"/>
              </a:buClr>
              <a:buSzPct val="100000"/>
              <a:buFont typeface="Arial"/>
              <a:buChar char="•"/>
            </a:pPr>
            <a: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t>CR stands for Cross Relaxation. </a:t>
            </a:r>
            <a:b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br>
            <a:endPar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spcBef>
                <a:spcPct val="20000"/>
              </a:spcBef>
              <a:spcAft>
                <a:spcPts val="600"/>
              </a:spcAft>
              <a:buClr>
                <a:schemeClr val="tx1"/>
              </a:buClr>
              <a:buSzPct val="100000"/>
              <a:buFont typeface="Arial"/>
              <a:buChar char="•"/>
            </a:pPr>
            <a: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t>Our tested CR is 1.6.</a:t>
            </a:r>
            <a:br>
              <a:rPr lang="en-US" sz="2000" dirty="0">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br>
            <a:endParaRPr lang="en-US" sz="2000" dirty="0">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lnSpc>
                <a:spcPct val="120000"/>
              </a:lnSpc>
              <a:spcBef>
                <a:spcPct val="20000"/>
              </a:spcBef>
              <a:spcAft>
                <a:spcPts val="600"/>
              </a:spcAft>
              <a:buClr>
                <a:schemeClr val="tx1"/>
              </a:buClr>
              <a:buSzPct val="100000"/>
              <a:buFont typeface="Arial"/>
              <a:buChar char="•"/>
            </a:pPr>
            <a: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t>How does it affect the slope efficiency?</a:t>
            </a:r>
            <a:b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br>
            <a:endPar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lnSpc>
                <a:spcPct val="120000"/>
              </a:lnSpc>
              <a:spcBef>
                <a:spcPct val="20000"/>
              </a:spcBef>
              <a:spcAft>
                <a:spcPts val="600"/>
              </a:spcAft>
              <a:buClr>
                <a:schemeClr val="tx1"/>
              </a:buClr>
              <a:buSzPct val="100000"/>
              <a:buFont typeface="Arial"/>
              <a:buChar char="•"/>
            </a:pPr>
            <a:r>
              <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a typeface="Cambria" panose="02040503050406030204" pitchFamily="18" charset="0"/>
                <a:cs typeface="Times New Roman" panose="02020603050405020304" pitchFamily="18" charset="0"/>
              </a:rPr>
              <a:t>The value  of k serves as the cross-relaxation coefficient. Its importance is discussed later </a:t>
            </a:r>
          </a:p>
          <a:p>
            <a:pPr marL="285750" indent="-285750">
              <a:lnSpc>
                <a:spcPct val="120000"/>
              </a:lnSpc>
              <a:spcBef>
                <a:spcPct val="20000"/>
              </a:spcBef>
              <a:spcAft>
                <a:spcPts val="600"/>
              </a:spcAft>
              <a:buClr>
                <a:schemeClr val="tx1"/>
              </a:buClr>
              <a:buSzPct val="100000"/>
              <a:buFont typeface="Arial"/>
              <a:buChar char="•"/>
            </a:pPr>
            <a:endParaRPr lang="en-US" sz="20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0E55728B-676D-4D51-B970-D4085E2CB9F8}"/>
                  </a:ext>
                </a:extLst>
              </p:cNvPr>
              <p:cNvGraphicFramePr>
                <a:graphicFrameLocks noGrp="1"/>
              </p:cNvGraphicFramePr>
              <p:nvPr>
                <p:extLst>
                  <p:ext uri="{D42A27DB-BD31-4B8C-83A1-F6EECF244321}">
                    <p14:modId xmlns:p14="http://schemas.microsoft.com/office/powerpoint/2010/main" val="1725611324"/>
                  </p:ext>
                </p:extLst>
              </p:nvPr>
            </p:nvGraphicFramePr>
            <p:xfrm>
              <a:off x="645253" y="274115"/>
              <a:ext cx="11401663" cy="640080"/>
            </p:xfrm>
            <a:graphic>
              <a:graphicData uri="http://schemas.openxmlformats.org/drawingml/2006/table">
                <a:tbl>
                  <a:tblPr firstRow="1" bandRow="1">
                    <a:tableStyleId>{5C22544A-7EE6-4342-B048-85BDC9FD1C3A}</a:tableStyleId>
                  </a:tblPr>
                  <a:tblGrid>
                    <a:gridCol w="10713751">
                      <a:extLst>
                        <a:ext uri="{9D8B030D-6E8A-4147-A177-3AD203B41FA5}">
                          <a16:colId xmlns:a16="http://schemas.microsoft.com/office/drawing/2014/main" val="3539801896"/>
                        </a:ext>
                      </a:extLst>
                    </a:gridCol>
                    <a:gridCol w="687912">
                      <a:extLst>
                        <a:ext uri="{9D8B030D-6E8A-4147-A177-3AD203B41FA5}">
                          <a16:colId xmlns:a16="http://schemas.microsoft.com/office/drawing/2014/main" val="3491329100"/>
                        </a:ext>
                      </a:extLst>
                    </a:gridCol>
                  </a:tblGrid>
                  <a:tr h="542754">
                    <a:tc>
                      <a:txBody>
                        <a:bodyPr/>
                        <a:lstStyle/>
                        <a:p>
                          <a:pPr algn="ctr"/>
                          <a:r>
                            <a:rPr lang="en-US" sz="3600" b="0" dirty="0">
                              <a:latin typeface="Times New Roman" panose="02020603050405020304" pitchFamily="18" charset="0"/>
                              <a:cs typeface="Times New Roman" panose="02020603050405020304" pitchFamily="18" charset="0"/>
                            </a:rPr>
                            <a:t>Equilibrium Population of </a:t>
                          </a:r>
                          <a14:m>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a:solidFill>
                                        <a:schemeClr val="tx1"/>
                                      </a:solidFill>
                                      <a:latin typeface="Cambria Math" panose="02040503050406030204" pitchFamily="18" charset="0"/>
                                    </a:rPr>
                                    <m:t>𝑁</m:t>
                                  </m:r>
                                </m:e>
                                <m:sub>
                                  <m:r>
                                    <a:rPr lang="en-US" sz="3600" b="0" i="1">
                                      <a:solidFill>
                                        <a:schemeClr val="tx1"/>
                                      </a:solidFill>
                                      <a:latin typeface="Cambria Math" panose="02040503050406030204" pitchFamily="18" charset="0"/>
                                    </a:rPr>
                                    <m:t>2</m:t>
                                  </m:r>
                                </m:sub>
                              </m:sSub>
                            </m:oMath>
                          </a14:m>
                          <a:r>
                            <a:rPr lang="en-US" sz="3600" b="0" dirty="0">
                              <a:latin typeface="Times New Roman" panose="02020603050405020304" pitchFamily="18" charset="0"/>
                              <a:cs typeface="Times New Roman" panose="02020603050405020304" pitchFamily="18" charset="0"/>
                            </a:rPr>
                            <a:t>: Rate in = Rate out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2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3292901"/>
                      </a:ext>
                    </a:extLst>
                  </a:tr>
                </a:tbl>
              </a:graphicData>
            </a:graphic>
          </p:graphicFrame>
        </mc:Choice>
        <mc:Fallback xmlns="">
          <p:graphicFrame>
            <p:nvGraphicFramePr>
              <p:cNvPr id="9" name="Table 9">
                <a:extLst>
                  <a:ext uri="{FF2B5EF4-FFF2-40B4-BE49-F238E27FC236}">
                    <a16:creationId xmlns:a16="http://schemas.microsoft.com/office/drawing/2014/main" id="{0E55728B-676D-4D51-B970-D4085E2CB9F8}"/>
                  </a:ext>
                </a:extLst>
              </p:cNvPr>
              <p:cNvGraphicFramePr>
                <a:graphicFrameLocks noGrp="1"/>
              </p:cNvGraphicFramePr>
              <p:nvPr>
                <p:extLst>
                  <p:ext uri="{D42A27DB-BD31-4B8C-83A1-F6EECF244321}">
                    <p14:modId xmlns:p14="http://schemas.microsoft.com/office/powerpoint/2010/main" val="1725611324"/>
                  </p:ext>
                </p:extLst>
              </p:nvPr>
            </p:nvGraphicFramePr>
            <p:xfrm>
              <a:off x="645253" y="274115"/>
              <a:ext cx="11401663" cy="640080"/>
            </p:xfrm>
            <a:graphic>
              <a:graphicData uri="http://schemas.openxmlformats.org/drawingml/2006/table">
                <a:tbl>
                  <a:tblPr firstRow="1" bandRow="1">
                    <a:tableStyleId>{5C22544A-7EE6-4342-B048-85BDC9FD1C3A}</a:tableStyleId>
                  </a:tblPr>
                  <a:tblGrid>
                    <a:gridCol w="10713751">
                      <a:extLst>
                        <a:ext uri="{9D8B030D-6E8A-4147-A177-3AD203B41FA5}">
                          <a16:colId xmlns:a16="http://schemas.microsoft.com/office/drawing/2014/main" val="3539801896"/>
                        </a:ext>
                      </a:extLst>
                    </a:gridCol>
                    <a:gridCol w="687912">
                      <a:extLst>
                        <a:ext uri="{9D8B030D-6E8A-4147-A177-3AD203B41FA5}">
                          <a16:colId xmlns:a16="http://schemas.microsoft.com/office/drawing/2014/main" val="3491329100"/>
                        </a:ext>
                      </a:extLst>
                    </a:gridCol>
                  </a:tblGrid>
                  <a:tr h="640080">
                    <a:tc>
                      <a:txBody>
                        <a:bodyPr/>
                        <a:lstStyle/>
                        <a:p>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4"/>
                          <a:stretch>
                            <a:fillRect t="-15094" r="-6424" b="-34906"/>
                          </a:stretch>
                        </a:blipFill>
                      </a:tcPr>
                    </a:tc>
                    <a:tc>
                      <a:txBody>
                        <a:bodyPr/>
                        <a:lstStyle/>
                        <a:p>
                          <a:endParaRPr lang="en-US" sz="2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3292901"/>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3746A4-4ED7-42E6-B178-4F96DBE9F601}"/>
                  </a:ext>
                </a:extLst>
              </p:cNvPr>
              <p:cNvSpPr txBox="1"/>
              <p:nvPr/>
            </p:nvSpPr>
            <p:spPr>
              <a:xfrm>
                <a:off x="2963806" y="1124741"/>
                <a:ext cx="6094268" cy="942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tx1"/>
                              </a:solidFill>
                              <a:latin typeface="Cambria Math" panose="02040503050406030204" pitchFamily="18" charset="0"/>
                            </a:rPr>
                          </m:ctrlPr>
                        </m:fPr>
                        <m:num>
                          <m:sSub>
                            <m:sSubPr>
                              <m:ctrlPr>
                                <a:rPr lang="en-US" sz="2400" b="0" i="1">
                                  <a:solidFill>
                                    <a:schemeClr val="tx1"/>
                                  </a:solidFill>
                                  <a:latin typeface="Cambria Math" panose="02040503050406030204" pitchFamily="18" charset="0"/>
                                </a:rPr>
                              </m:ctrlPr>
                            </m:sSubPr>
                            <m:e>
                              <m:r>
                                <a:rPr lang="en-US" sz="2400" b="1" i="1" smtClean="0">
                                  <a:solidFill>
                                    <a:srgbClr val="46FC4F"/>
                                  </a:solidFill>
                                  <a:latin typeface="Cambria Math" panose="02040503050406030204" pitchFamily="18" charset="0"/>
                                </a:rPr>
                                <m:t>𝑪𝑹</m:t>
                              </m:r>
                              <m:r>
                                <a:rPr lang="en-US" sz="2400" b="0" i="1">
                                  <a:solidFill>
                                    <a:schemeClr val="tx1"/>
                                  </a:solidFill>
                                  <a:latin typeface="Cambria Math" panose="02040503050406030204" pitchFamily="18" charset="0"/>
                                </a:rPr>
                                <m:t> (</m:t>
                              </m:r>
                              <m:r>
                                <a:rPr lang="en-US" sz="2400" b="0" i="1">
                                  <a:solidFill>
                                    <a:schemeClr val="tx1"/>
                                  </a:solidFill>
                                  <a:latin typeface="Cambria Math" panose="02040503050406030204" pitchFamily="18" charset="0"/>
                                </a:rPr>
                                <m:t>𝑃</m:t>
                              </m:r>
                            </m:e>
                            <m:sub>
                              <m:r>
                                <a:rPr lang="en-US" sz="2400" b="0" i="1">
                                  <a:solidFill>
                                    <a:schemeClr val="tx1"/>
                                  </a:solidFill>
                                  <a:latin typeface="Cambria Math" panose="02040503050406030204" pitchFamily="18" charset="0"/>
                                </a:rPr>
                                <m:t>𝑡h</m:t>
                              </m:r>
                            </m:sub>
                          </m:sSub>
                          <m:r>
                            <a:rPr lang="en-US" sz="2400" b="0" i="1">
                              <a:solidFill>
                                <a:schemeClr val="tx1"/>
                              </a:solidFill>
                              <a:latin typeface="Cambria Math" panose="02040503050406030204" pitchFamily="18" charset="0"/>
                            </a:rPr>
                            <m:t>)</m:t>
                          </m:r>
                        </m:num>
                        <m:den>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h𝑣</m:t>
                              </m:r>
                            </m:e>
                            <m:sub>
                              <m:r>
                                <a:rPr lang="en-US" sz="2400" b="0" i="1">
                                  <a:solidFill>
                                    <a:schemeClr val="tx1"/>
                                  </a:solidFill>
                                  <a:latin typeface="Cambria Math" panose="02040503050406030204" pitchFamily="18" charset="0"/>
                                </a:rPr>
                                <m:t>𝑝𝑢𝑚𝑝</m:t>
                              </m:r>
                            </m:sub>
                          </m:sSub>
                        </m:den>
                      </m:f>
                      <m:r>
                        <a:rPr lang="en-US" sz="2400" b="0" i="1">
                          <a:solidFill>
                            <a:schemeClr val="tx1"/>
                          </a:solidFill>
                          <a:latin typeface="Cambria Math" panose="02040503050406030204" pitchFamily="18" charset="0"/>
                        </a:rPr>
                        <m:t>=</m:t>
                      </m:r>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𝛾</m:t>
                          </m:r>
                        </m:e>
                        <m:sub>
                          <m:r>
                            <a:rPr lang="en-US" sz="2400" b="0" i="1">
                              <a:solidFill>
                                <a:schemeClr val="tx1"/>
                              </a:solidFill>
                              <a:latin typeface="Cambria Math" panose="02040503050406030204" pitchFamily="18" charset="0"/>
                            </a:rPr>
                            <m:t>0</m:t>
                          </m:r>
                        </m:sub>
                      </m:s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𝑁</m:t>
                          </m:r>
                        </m:e>
                        <m:sub>
                          <m:r>
                            <a:rPr lang="en-US" sz="2400" b="0" i="1">
                              <a:solidFill>
                                <a:schemeClr val="tx1"/>
                              </a:solidFill>
                              <a:latin typeface="Cambria Math" panose="02040503050406030204" pitchFamily="18" charset="0"/>
                            </a:rPr>
                            <m:t>2</m:t>
                          </m:r>
                        </m:sub>
                      </m:sSub>
                      <m:r>
                        <a:rPr lang="en-US" sz="2400" b="0" i="1">
                          <a:solidFill>
                            <a:schemeClr val="tx1"/>
                          </a:solidFill>
                          <a:latin typeface="Cambria Math" panose="02040503050406030204" pitchFamily="18" charset="0"/>
                        </a:rPr>
                        <m:t>+</m:t>
                      </m:r>
                      <m:f>
                        <m:fPr>
                          <m:ctrlPr>
                            <a:rPr lang="en-US" sz="2400" b="0" i="1">
                              <a:solidFill>
                                <a:schemeClr val="tx1"/>
                              </a:solidFill>
                              <a:latin typeface="Cambria Math" panose="02040503050406030204" pitchFamily="18" charset="0"/>
                            </a:rPr>
                          </m:ctrlPr>
                        </m:fPr>
                        <m:num>
                          <m:r>
                            <a:rPr lang="en-US" sz="2400" b="0" i="1">
                              <a:solidFill>
                                <a:schemeClr val="tx1"/>
                              </a:solidFill>
                              <a:latin typeface="Cambria Math" panose="02040503050406030204" pitchFamily="18" charset="0"/>
                            </a:rPr>
                            <m:t>2</m:t>
                          </m:r>
                          <m:r>
                            <a:rPr lang="en-US" sz="2400" b="0" i="1">
                              <a:solidFill>
                                <a:schemeClr val="tx1"/>
                              </a:solidFill>
                              <a:latin typeface="Cambria Math" panose="02040503050406030204" pitchFamily="18" charset="0"/>
                            </a:rPr>
                            <m:t>𝑘</m:t>
                          </m:r>
                          <m:sSubSup>
                            <m:sSubSupPr>
                              <m:ctrlPr>
                                <a:rPr lang="en-US" sz="2400" b="0" i="1">
                                  <a:solidFill>
                                    <a:schemeClr val="tx1"/>
                                  </a:solidFill>
                                  <a:latin typeface="Cambria Math" panose="02040503050406030204" pitchFamily="18" charset="0"/>
                                </a:rPr>
                              </m:ctrlPr>
                            </m:sSubSupPr>
                            <m:e>
                              <m:r>
                                <a:rPr lang="en-US" sz="2400" b="0" i="1">
                                  <a:solidFill>
                                    <a:schemeClr val="tx1"/>
                                  </a:solidFill>
                                  <a:latin typeface="Cambria Math" panose="02040503050406030204" pitchFamily="18" charset="0"/>
                                </a:rPr>
                                <m:t>𝑁</m:t>
                              </m:r>
                            </m:e>
                            <m:sub>
                              <m:r>
                                <a:rPr lang="en-US" sz="2400" b="0" i="1">
                                  <a:solidFill>
                                    <a:schemeClr val="tx1"/>
                                  </a:solidFill>
                                  <a:latin typeface="Cambria Math" panose="02040503050406030204" pitchFamily="18" charset="0"/>
                                </a:rPr>
                                <m:t>2</m:t>
                              </m:r>
                            </m:sub>
                            <m:sup>
                              <m:r>
                                <a:rPr lang="en-US" sz="2400" b="0" i="1">
                                  <a:solidFill>
                                    <a:schemeClr val="tx1"/>
                                  </a:solidFill>
                                  <a:latin typeface="Cambria Math" panose="02040503050406030204" pitchFamily="18" charset="0"/>
                                </a:rPr>
                                <m:t>2</m:t>
                              </m:r>
                            </m:sup>
                          </m:sSubSup>
                        </m:num>
                        <m:den>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𝑉</m:t>
                              </m:r>
                            </m:e>
                            <m:sub>
                              <m:r>
                                <a:rPr lang="en-US" sz="2400" b="0" i="1">
                                  <a:solidFill>
                                    <a:schemeClr val="tx1"/>
                                  </a:solidFill>
                                  <a:latin typeface="Cambria Math" panose="02040503050406030204" pitchFamily="18" charset="0"/>
                                </a:rPr>
                                <m:t>𝑎𝑏𝑠</m:t>
                              </m:r>
                            </m:sub>
                          </m:sSub>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2</m:t>
                              </m:r>
                            </m:sub>
                          </m:sSub>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𝜏</m:t>
                              </m:r>
                            </m:e>
                            <m:sub>
                              <m:r>
                                <a:rPr lang="en-US" sz="2400" b="0" i="1" smtClean="0">
                                  <a:solidFill>
                                    <a:schemeClr val="tx1"/>
                                  </a:solidFill>
                                  <a:latin typeface="Cambria Math" panose="02040503050406030204" pitchFamily="18" charset="0"/>
                                </a:rPr>
                                <m:t>𝑒𝑓𝑓</m:t>
                              </m:r>
                            </m:sub>
                          </m:sSub>
                        </m:den>
                      </m:f>
                    </m:oMath>
                  </m:oMathPara>
                </a14:m>
                <a:endParaRPr lang="en-US" sz="2400" dirty="0"/>
              </a:p>
            </p:txBody>
          </p:sp>
        </mc:Choice>
        <mc:Fallback xmlns="">
          <p:sp>
            <p:nvSpPr>
              <p:cNvPr id="13" name="TextBox 12">
                <a:extLst>
                  <a:ext uri="{FF2B5EF4-FFF2-40B4-BE49-F238E27FC236}">
                    <a16:creationId xmlns:a16="http://schemas.microsoft.com/office/drawing/2014/main" id="{423746A4-4ED7-42E6-B178-4F96DBE9F601}"/>
                  </a:ext>
                </a:extLst>
              </p:cNvPr>
              <p:cNvSpPr txBox="1">
                <a:spLocks noRot="1" noChangeAspect="1" noMove="1" noResize="1" noEditPoints="1" noAdjustHandles="1" noChangeArrowheads="1" noChangeShapeType="1" noTextEdit="1"/>
              </p:cNvSpPr>
              <p:nvPr/>
            </p:nvSpPr>
            <p:spPr>
              <a:xfrm>
                <a:off x="2963806" y="1124741"/>
                <a:ext cx="6094268" cy="942246"/>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0BAB139-7D6D-4CF7-8701-E6611600098F}"/>
              </a:ext>
            </a:extLst>
          </p:cNvPr>
          <p:cNvPicPr>
            <a:picLocks noChangeAspect="1"/>
          </p:cNvPicPr>
          <p:nvPr/>
        </p:nvPicPr>
        <p:blipFill>
          <a:blip r:embed="rId6"/>
          <a:stretch>
            <a:fillRect/>
          </a:stretch>
        </p:blipFill>
        <p:spPr>
          <a:xfrm>
            <a:off x="4199410" y="2550267"/>
            <a:ext cx="7992590" cy="3801005"/>
          </a:xfrm>
          <a:prstGeom prst="rect">
            <a:avLst/>
          </a:prstGeom>
        </p:spPr>
      </p:pic>
    </p:spTree>
    <p:extLst>
      <p:ext uri="{BB962C8B-B14F-4D97-AF65-F5344CB8AC3E}">
        <p14:creationId xmlns:p14="http://schemas.microsoft.com/office/powerpoint/2010/main" val="14777612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6833</TotalTime>
  <Words>2421</Words>
  <Application>Microsoft Office PowerPoint</Application>
  <PresentationFormat>Widescreen</PresentationFormat>
  <Paragraphs>235</Paragraphs>
  <Slides>30</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vt:lpstr>
      <vt:lpstr>Cambria Math</vt:lpstr>
      <vt:lpstr>Century Gothic</vt:lpstr>
      <vt:lpstr>Segoe UI</vt:lpstr>
      <vt:lpstr>Times New Roman</vt:lpstr>
      <vt:lpstr>Mesh</vt:lpstr>
      <vt:lpstr>PowerPoint Presentation</vt:lpstr>
      <vt:lpstr>What I’ll be Going Over in This Presentation</vt:lpstr>
      <vt:lpstr>Schematic of The Laser Operation </vt:lpstr>
      <vt:lpstr>Fiber Bragg Grating (FBG) Workings</vt:lpstr>
      <vt:lpstr>Pump Absorption Throughout The Fiber</vt:lpstr>
      <vt:lpstr>The Round Trip – Gain Equation</vt:lpstr>
      <vt:lpstr>Gain Equation Continued</vt:lpstr>
      <vt:lpstr>Up Next: The Decay Rate / Equilibrium Equation</vt:lpstr>
      <vt:lpstr>PowerPoint Presentation</vt:lpstr>
      <vt:lpstr>Graph Depicting Power Input vs. Output &amp; Threshold Power (P_thresh) </vt:lpstr>
      <vt:lpstr>The Completed Left-Hand Side of The  Equilibrium Equation</vt:lpstr>
      <vt:lpstr>RHS of Equilibrium Population Equation: k and V_abs</vt:lpstr>
      <vt:lpstr>RHS of  Equilibrium Population Equation: γ_0  and N_2</vt:lpstr>
      <vt:lpstr>Excited State Population Density</vt:lpstr>
      <vt:lpstr>Excited State Population Density in The First 10 cm of Fiber</vt:lpstr>
      <vt:lpstr>∆ in Population Density Along Length(l)</vt:lpstr>
      <vt:lpstr> </vt:lpstr>
      <vt:lpstr>PowerPoint Presentation</vt:lpstr>
      <vt:lpstr>Experimental Differences Due to Change in Reflectivity</vt:lpstr>
      <vt:lpstr>Edmund Optics Beam Splitter Specs</vt:lpstr>
      <vt:lpstr>PowerPoint Presentation</vt:lpstr>
      <vt:lpstr>Sticking to The Equilibrium Equation</vt:lpstr>
      <vt:lpstr>PowerPoint Presentation</vt:lpstr>
      <vt:lpstr>K’s Effect on Everything</vt:lpstr>
      <vt:lpstr>N_2’s Dependence on k</vt:lpstr>
      <vt:lpstr>Predictions of Decay After Turning Off The Pump Source</vt:lpstr>
      <vt:lpstr>Lifetime Change of The N_2 State Over Time</vt:lpstr>
      <vt:lpstr>Fluorescence Output Effective Lifetime</vt:lpstr>
      <vt:lpstr>Lifetime Comparison of Power Lifetime / N_2 State Lifetime With Two k Values</vt:lpstr>
      <vt:lpstr>Power Decay Over Initial Power – The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ThulIum doped laser fiber thesis</dc:title>
  <dc:creator>Alexander Friedrichsen</dc:creator>
  <cp:lastModifiedBy>Alexander Friedrichsen</cp:lastModifiedBy>
  <cp:revision>207</cp:revision>
  <dcterms:created xsi:type="dcterms:W3CDTF">2021-02-06T19:31:21Z</dcterms:created>
  <dcterms:modified xsi:type="dcterms:W3CDTF">2021-04-30T21:15:27Z</dcterms:modified>
</cp:coreProperties>
</file>